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jiwljeKkw+jZhh0ehSwB62gNUl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8108020-ED0E-43EE-ACE1-F6BCB3724694}">
  <a:tblStyle styleId="{B8108020-ED0E-43EE-ACE1-F6BCB3724694}"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0F0F0"/>
          </a:solidFill>
        </a:fill>
      </a:tcStyle>
    </a:wholeTbl>
    <a:band1H>
      <a:tcTxStyle/>
      <a:tcStyle>
        <a:tcBdr/>
        <a:fill>
          <a:solidFill>
            <a:srgbClr val="E0E0E0"/>
          </a:solidFill>
        </a:fill>
      </a:tcStyle>
    </a:band1H>
    <a:band2H>
      <a:tcTxStyle/>
      <a:tcStyle>
        <a:tcBdr/>
      </a:tcStyle>
    </a:band2H>
    <a:band1V>
      <a:tcTxStyle/>
      <a:tcStyle>
        <a:tcBdr/>
        <a:fill>
          <a:solidFill>
            <a:srgbClr val="E0E0E0"/>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3"/>
              </a:solidFill>
              <a:prstDash val="solid"/>
              <a:round/>
              <a:headEnd type="none" w="sm" len="sm"/>
              <a:tailEnd type="none" w="sm" len="sm"/>
            </a:ln>
          </a:top>
        </a:tcBdr>
        <a:fill>
          <a:solidFill>
            <a:srgbClr val="F0F0F0"/>
          </a:solidFill>
        </a:fill>
      </a:tcStyle>
    </a:lastRow>
    <a:seCell>
      <a:tcTxStyle/>
      <a:tcStyle>
        <a:tcBdr/>
      </a:tcStyle>
    </a:seCell>
    <a:swCell>
      <a:tcTxStyle/>
      <a:tcStyle>
        <a:tcBdr/>
      </a:tcStyle>
    </a:swCell>
    <a:firstRow>
      <a:tcTxStyle b="on" i="off"/>
      <a:tcStyle>
        <a:tcBdr/>
        <a:fill>
          <a:solidFill>
            <a:srgbClr val="F0F0F0"/>
          </a:solidFill>
        </a:fill>
      </a:tcStyle>
    </a:firstRow>
    <a:neCell>
      <a:tcTxStyle/>
      <a:tcStyle>
        <a:tcBdr/>
      </a:tcStyle>
    </a:neCell>
    <a:nwCell>
      <a:tcTxStyle/>
      <a:tcStyle>
        <a:tcBdr/>
      </a:tcStyle>
    </a:nwCell>
  </a:tblStyle>
  <a:tblStyle styleId="{384446E1-A8CD-4C34-A94E-DC7A4E9DD6F0}"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2" name="Google Shape;20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3" name="Google Shape;34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
        <p:nvSpPr>
          <p:cNvPr id="11" name="Google Shape;1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44"/>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4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4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45"/>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4"/>
        <p:cNvGrpSpPr/>
        <p:nvPr/>
      </p:nvGrpSpPr>
      <p:grpSpPr>
        <a:xfrm>
          <a:off x="0" y="0"/>
          <a:ext cx="0" cy="0"/>
          <a:chOff x="0" y="0"/>
          <a:chExt cx="0" cy="0"/>
        </a:xfrm>
      </p:grpSpPr>
      <p:sp>
        <p:nvSpPr>
          <p:cNvPr id="15" name="Google Shape;15;p36"/>
          <p:cNvSpPr/>
          <p:nvPr/>
        </p:nvSpPr>
        <p:spPr>
          <a:xfrm>
            <a:off x="0" y="0"/>
            <a:ext cx="12192000" cy="819150"/>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36"/>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dk1"/>
              </a:buClr>
              <a:buSzPts val="3000"/>
              <a:buFont typeface="Georgia"/>
              <a:buNone/>
              <a:defRPr sz="3000">
                <a:solidFill>
                  <a:schemeClr val="dk1"/>
                </a:solidFill>
                <a:latin typeface="Georgia"/>
                <a:ea typeface="Georgia"/>
                <a:cs typeface="Georgia"/>
                <a:sym typeface="Georg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6"/>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8" name="Google Shape;18;p36"/>
          <p:cNvCxnSpPr/>
          <p:nvPr/>
        </p:nvCxnSpPr>
        <p:spPr>
          <a:xfrm>
            <a:off x="0" y="6457950"/>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7"/>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5" name="Google Shape;25;p37"/>
          <p:cNvPicPr preferRelativeResize="0"/>
          <p:nvPr/>
        </p:nvPicPr>
        <p:blipFill rotWithShape="1">
          <a:blip r:embed="rId2">
            <a:alphaModFix/>
          </a:blip>
          <a:srcRect r="29944" b="7954"/>
          <a:stretch/>
        </p:blipFill>
        <p:spPr>
          <a:xfrm>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9" name="Google Shape;29;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38"/>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39"/>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4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4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4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4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4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40"/>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41"/>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4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6" name="Google Shape;56;p4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 name="Google Shape;57;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42"/>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43"/>
          <p:cNvSpPr>
            <a:spLocks noGrp="1"/>
          </p:cNvSpPr>
          <p:nvPr>
            <p:ph type="pic" idx="2"/>
          </p:nvPr>
        </p:nvSpPr>
        <p:spPr>
          <a:xfrm>
            <a:off x="5183188" y="987425"/>
            <a:ext cx="6172200" cy="4873625"/>
          </a:xfrm>
          <a:prstGeom prst="rect">
            <a:avLst/>
          </a:prstGeom>
          <a:noFill/>
          <a:ln>
            <a:noFill/>
          </a:ln>
        </p:spPr>
      </p:sp>
      <p:sp>
        <p:nvSpPr>
          <p:cNvPr id="63" name="Google Shape;63;p4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43"/>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4"/>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 name="Google Shape;9;p34"/>
          <p:cNvPicPr preferRelativeResize="0"/>
          <p:nvPr/>
        </p:nvPicPr>
        <p:blipFill rotWithShape="1">
          <a:blip r:embed="rId13">
            <a:alphaModFix/>
          </a:blip>
          <a:srcRect t="7383" r="999"/>
          <a:stretch/>
        </p:blipFill>
        <p:spPr>
          <a:xfrm>
            <a:off x="9774543" y="6329532"/>
            <a:ext cx="1592034" cy="3299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4" name="Google Shape;84;p1"/>
          <p:cNvSpPr/>
          <p:nvPr/>
        </p:nvSpPr>
        <p:spPr>
          <a:xfrm>
            <a:off x="1114425" y="0"/>
            <a:ext cx="9963150"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 name="Google Shape;85;p1"/>
          <p:cNvSpPr/>
          <p:nvPr/>
        </p:nvSpPr>
        <p:spPr>
          <a:xfrm>
            <a:off x="1121664" y="0"/>
            <a:ext cx="9948672" cy="68580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 name="Google Shape;86;p1"/>
          <p:cNvSpPr/>
          <p:nvPr/>
        </p:nvSpPr>
        <p:spPr>
          <a:xfrm>
            <a:off x="1524003" y="1999615"/>
            <a:ext cx="9144000" cy="2764028"/>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3000" b="1" i="0" u="none" strike="noStrike" cap="none">
                <a:solidFill>
                  <a:schemeClr val="accent1"/>
                </a:solidFill>
                <a:latin typeface="Times New Roman"/>
                <a:ea typeface="Times New Roman"/>
                <a:cs typeface="Times New Roman"/>
                <a:sym typeface="Times New Roman"/>
              </a:rPr>
              <a:t>Airport Baggage Security Check Analysis </a:t>
            </a:r>
            <a:endParaRPr sz="3000" b="1" i="0" u="none" strike="noStrike" cap="none">
              <a:solidFill>
                <a:schemeClr val="accent1"/>
              </a:solidFill>
              <a:latin typeface="Times New Roman"/>
              <a:ea typeface="Times New Roman"/>
              <a:cs typeface="Times New Roman"/>
              <a:sym typeface="Times New Roman"/>
            </a:endParaRPr>
          </a:p>
        </p:txBody>
      </p:sp>
      <p:sp>
        <p:nvSpPr>
          <p:cNvPr id="87" name="Google Shape;87;p1"/>
          <p:cNvSpPr/>
          <p:nvPr/>
        </p:nvSpPr>
        <p:spPr>
          <a:xfrm>
            <a:off x="3718560" y="5524786"/>
            <a:ext cx="4754880" cy="2743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88" name="Google Shape;88;p1"/>
          <p:cNvPicPr preferRelativeResize="0"/>
          <p:nvPr/>
        </p:nvPicPr>
        <p:blipFill rotWithShape="1">
          <a:blip r:embed="rId3">
            <a:alphaModFix/>
          </a:blip>
          <a:srcRect/>
          <a:stretch/>
        </p:blipFill>
        <p:spPr>
          <a:xfrm>
            <a:off x="10801193" y="6502400"/>
            <a:ext cx="1390806" cy="355600"/>
          </a:xfrm>
          <a:prstGeom prst="rect">
            <a:avLst/>
          </a:prstGeom>
          <a:noFill/>
          <a:ln>
            <a:noFill/>
          </a:ln>
        </p:spPr>
      </p:pic>
      <p:pic>
        <p:nvPicPr>
          <p:cNvPr id="89" name="Google Shape;89;p1"/>
          <p:cNvPicPr preferRelativeResize="0"/>
          <p:nvPr/>
        </p:nvPicPr>
        <p:blipFill rotWithShape="1">
          <a:blip r:embed="rId4">
            <a:alphaModFix/>
          </a:blip>
          <a:srcRect/>
          <a:stretch/>
        </p:blipFill>
        <p:spPr>
          <a:xfrm>
            <a:off x="10668003" y="0"/>
            <a:ext cx="1523996" cy="4267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3"/>
        <p:cNvGrpSpPr/>
        <p:nvPr/>
      </p:nvGrpSpPr>
      <p:grpSpPr>
        <a:xfrm>
          <a:off x="0" y="0"/>
          <a:ext cx="0" cy="0"/>
          <a:chOff x="0" y="0"/>
          <a:chExt cx="0" cy="0"/>
        </a:xfrm>
      </p:grpSpPr>
      <p:sp>
        <p:nvSpPr>
          <p:cNvPr id="194" name="Google Shape;194;p13"/>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Technical Stacks</a:t>
            </a:r>
            <a:endParaRPr/>
          </a:p>
        </p:txBody>
      </p:sp>
      <p:sp>
        <p:nvSpPr>
          <p:cNvPr id="195" name="Google Shape;195;p13"/>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96" name="Google Shape;196;p13"/>
          <p:cNvSpPr txBox="1"/>
          <p:nvPr/>
        </p:nvSpPr>
        <p:spPr>
          <a:xfrm>
            <a:off x="7612541" y="4205792"/>
            <a:ext cx="184609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eorgia"/>
                <a:ea typeface="Georgia"/>
                <a:cs typeface="Georgia"/>
                <a:sym typeface="Georgia"/>
              </a:rPr>
              <a:t>Microsoft Excel</a:t>
            </a:r>
            <a:endParaRPr/>
          </a:p>
        </p:txBody>
      </p:sp>
      <p:pic>
        <p:nvPicPr>
          <p:cNvPr id="197" name="Google Shape;197;p13"/>
          <p:cNvPicPr preferRelativeResize="0"/>
          <p:nvPr/>
        </p:nvPicPr>
        <p:blipFill rotWithShape="1">
          <a:blip r:embed="rId3">
            <a:alphaModFix/>
          </a:blip>
          <a:srcRect/>
          <a:stretch/>
        </p:blipFill>
        <p:spPr>
          <a:xfrm>
            <a:off x="1961993" y="2310317"/>
            <a:ext cx="2990850" cy="1714500"/>
          </a:xfrm>
          <a:prstGeom prst="rect">
            <a:avLst/>
          </a:prstGeom>
          <a:noFill/>
          <a:ln>
            <a:noFill/>
          </a:ln>
        </p:spPr>
      </p:pic>
      <p:sp>
        <p:nvSpPr>
          <p:cNvPr id="198" name="Google Shape;198;p13" descr="Image result for excel Icon.pn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99" name="Google Shape;199;p13"/>
          <p:cNvPicPr preferRelativeResize="0"/>
          <p:nvPr/>
        </p:nvPicPr>
        <p:blipFill rotWithShape="1">
          <a:blip r:embed="rId4">
            <a:alphaModFix/>
          </a:blip>
          <a:srcRect/>
          <a:stretch/>
        </p:blipFill>
        <p:spPr>
          <a:xfrm>
            <a:off x="7382185" y="2129342"/>
            <a:ext cx="2076450" cy="2076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14"/>
          <p:cNvSpPr txBox="1">
            <a:spLocks noGrp="1"/>
          </p:cNvSpPr>
          <p:nvPr>
            <p:ph type="title"/>
          </p:nvPr>
        </p:nvSpPr>
        <p:spPr>
          <a:xfrm>
            <a:off x="189931" y="14616"/>
            <a:ext cx="11761663" cy="923330"/>
          </a:xfrm>
          <a:prstGeom prst="rect">
            <a:avLst/>
          </a:prstGeom>
          <a:noFill/>
          <a:ln>
            <a:noFill/>
          </a:ln>
        </p:spPr>
        <p:txBody>
          <a:bodyPr spcFirstLastPara="1" wrap="square" lIns="91425" tIns="45700" rIns="91425" bIns="45700" anchor="ctr" anchorCtr="0">
            <a:spAutoFit/>
          </a:bodyPr>
          <a:lstStyle/>
          <a:p>
            <a:pPr marL="0" lvl="2" indent="0" algn="l" rtl="0">
              <a:lnSpc>
                <a:spcPct val="90000"/>
              </a:lnSpc>
              <a:spcBef>
                <a:spcPts val="0"/>
              </a:spcBef>
              <a:spcAft>
                <a:spcPts val="0"/>
              </a:spcAft>
              <a:buNone/>
            </a:pPr>
            <a:r>
              <a:rPr lang="en-US" sz="1200"/>
              <a:t>  </a:t>
            </a:r>
            <a:r>
              <a:rPr lang="en-US"/>
              <a:t/>
            </a:r>
            <a:br>
              <a:rPr lang="en-US"/>
            </a:br>
            <a:r>
              <a:rPr lang="en-US" sz="3000">
                <a:latin typeface="Times New Roman"/>
                <a:ea typeface="Times New Roman"/>
                <a:cs typeface="Times New Roman"/>
                <a:sym typeface="Times New Roman"/>
              </a:rPr>
              <a:t>3.1 </a:t>
            </a:r>
            <a:r>
              <a:rPr lang="en-US" sz="3000">
                <a:solidFill>
                  <a:schemeClr val="dk1"/>
                </a:solidFill>
                <a:latin typeface="Times New Roman"/>
                <a:ea typeface="Times New Roman"/>
                <a:cs typeface="Times New Roman"/>
                <a:sym typeface="Times New Roman"/>
              </a:rPr>
              <a:t>Outlier Detected–  BHISD time taken at L2 and L3 Decision</a:t>
            </a:r>
            <a:r>
              <a:rPr lang="en-US" sz="2400"/>
              <a:t/>
            </a:r>
            <a:br>
              <a:rPr lang="en-US" sz="2400"/>
            </a:br>
            <a:endParaRPr/>
          </a:p>
        </p:txBody>
      </p:sp>
      <p:sp>
        <p:nvSpPr>
          <p:cNvPr id="205" name="Google Shape;205;p14"/>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206" name="Google Shape;206;p14" descr="blob:https://web.whatsapp.com/1bb59e82-0381-4626-82d2-1bda896305c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14"/>
          <p:cNvSpPr txBox="1"/>
          <p:nvPr/>
        </p:nvSpPr>
        <p:spPr>
          <a:xfrm>
            <a:off x="460375" y="5822187"/>
            <a:ext cx="76282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57070"/>
                </a:solidFill>
                <a:latin typeface="Times New Roman"/>
                <a:ea typeface="Times New Roman"/>
                <a:cs typeface="Times New Roman"/>
                <a:sym typeface="Times New Roman"/>
              </a:rPr>
              <a:t>Detected extreme time taking bags at the L2 and L3 Decision and Eliminated </a:t>
            </a:r>
            <a:endParaRPr sz="1800">
              <a:solidFill>
                <a:srgbClr val="757070"/>
              </a:solidFill>
              <a:latin typeface="Times New Roman"/>
              <a:ea typeface="Times New Roman"/>
              <a:cs typeface="Times New Roman"/>
              <a:sym typeface="Times New Roman"/>
            </a:endParaRPr>
          </a:p>
        </p:txBody>
      </p:sp>
      <p:pic>
        <p:nvPicPr>
          <p:cNvPr id="208" name="Google Shape;208;p14" descr="Sheet 1"/>
          <p:cNvPicPr preferRelativeResize="0"/>
          <p:nvPr/>
        </p:nvPicPr>
        <p:blipFill rotWithShape="1">
          <a:blip r:embed="rId3">
            <a:alphaModFix/>
          </a:blip>
          <a:srcRect/>
          <a:stretch/>
        </p:blipFill>
        <p:spPr>
          <a:xfrm>
            <a:off x="920721" y="1024456"/>
            <a:ext cx="9869199" cy="47548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5"/>
          <p:cNvSpPr txBox="1">
            <a:spLocks noGrp="1"/>
          </p:cNvSpPr>
          <p:nvPr>
            <p:ph type="title"/>
          </p:nvPr>
        </p:nvSpPr>
        <p:spPr>
          <a:xfrm>
            <a:off x="228600" y="271582"/>
            <a:ext cx="10515600" cy="507831"/>
          </a:xfrm>
          <a:prstGeom prst="rect">
            <a:avLst/>
          </a:prstGeom>
          <a:noFill/>
          <a:ln>
            <a:noFill/>
          </a:ln>
        </p:spPr>
        <p:txBody>
          <a:bodyPr spcFirstLastPara="1" wrap="square" lIns="91425" tIns="45700" rIns="91425" bIns="45700" anchor="ctr" anchorCtr="0">
            <a:spAutoFit/>
          </a:bodyPr>
          <a:lstStyle/>
          <a:p>
            <a:pPr marL="0" lvl="2" indent="0" algn="l" rtl="0">
              <a:lnSpc>
                <a:spcPct val="90000"/>
              </a:lnSpc>
              <a:spcBef>
                <a:spcPts val="0"/>
              </a:spcBef>
              <a:spcAft>
                <a:spcPts val="0"/>
              </a:spcAft>
              <a:buNone/>
            </a:pPr>
            <a:r>
              <a:rPr lang="en-US" sz="3000">
                <a:solidFill>
                  <a:schemeClr val="dk1"/>
                </a:solidFill>
                <a:latin typeface="Times New Roman"/>
                <a:ea typeface="Times New Roman"/>
                <a:cs typeface="Times New Roman"/>
                <a:sym typeface="Times New Roman"/>
              </a:rPr>
              <a:t>3.3 Outlier Treatment–  </a:t>
            </a:r>
            <a:r>
              <a:rPr lang="en-US" sz="3000">
                <a:solidFill>
                  <a:srgbClr val="3F3F3F"/>
                </a:solidFill>
                <a:latin typeface="Times New Roman"/>
                <a:ea typeface="Times New Roman"/>
                <a:cs typeface="Times New Roman"/>
                <a:sym typeface="Times New Roman"/>
              </a:rPr>
              <a:t>Identified and eliminated</a:t>
            </a:r>
            <a:endParaRPr/>
          </a:p>
        </p:txBody>
      </p:sp>
      <p:sp>
        <p:nvSpPr>
          <p:cNvPr id="214" name="Google Shape;214;p15"/>
          <p:cNvSpPr txBox="1"/>
          <p:nvPr/>
        </p:nvSpPr>
        <p:spPr>
          <a:xfrm>
            <a:off x="740535" y="3665390"/>
            <a:ext cx="9491729"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757070"/>
              </a:buClr>
              <a:buSzPts val="1800"/>
              <a:buFont typeface="Arial"/>
              <a:buChar char="•"/>
            </a:pPr>
            <a:r>
              <a:rPr lang="en-US" sz="1800">
                <a:solidFill>
                  <a:srgbClr val="757070"/>
                </a:solidFill>
                <a:latin typeface="Times New Roman"/>
                <a:ea typeface="Times New Roman"/>
                <a:cs typeface="Times New Roman"/>
                <a:sym typeface="Times New Roman"/>
              </a:rPr>
              <a:t>Identified system generated issues with time. Extreme time value only seems to present where bags getting scanned in the middle of the night specifically during 11:59:00pm to 12:00:00am.  </a:t>
            </a:r>
            <a:endParaRPr sz="1800">
              <a:solidFill>
                <a:srgbClr val="757070"/>
              </a:solidFill>
              <a:latin typeface="Times New Roman"/>
              <a:ea typeface="Times New Roman"/>
              <a:cs typeface="Times New Roman"/>
              <a:sym typeface="Times New Roman"/>
            </a:endParaRPr>
          </a:p>
        </p:txBody>
      </p:sp>
      <p:graphicFrame>
        <p:nvGraphicFramePr>
          <p:cNvPr id="215" name="Google Shape;215;p15"/>
          <p:cNvGraphicFramePr/>
          <p:nvPr/>
        </p:nvGraphicFramePr>
        <p:xfrm>
          <a:off x="838197" y="1480776"/>
          <a:ext cx="3000000" cy="3000000"/>
        </p:xfrm>
        <a:graphic>
          <a:graphicData uri="http://schemas.openxmlformats.org/drawingml/2006/table">
            <a:tbl>
              <a:tblPr>
                <a:noFill/>
                <a:tableStyleId>{384446E1-A8CD-4C34-A94E-DC7A4E9DD6F0}</a:tableStyleId>
              </a:tblPr>
              <a:tblGrid>
                <a:gridCol w="501950">
                  <a:extLst>
                    <a:ext uri="{9D8B030D-6E8A-4147-A177-3AD203B41FA5}">
                      <a16:colId xmlns:a16="http://schemas.microsoft.com/office/drawing/2014/main" val="20000"/>
                    </a:ext>
                  </a:extLst>
                </a:gridCol>
                <a:gridCol w="501950">
                  <a:extLst>
                    <a:ext uri="{9D8B030D-6E8A-4147-A177-3AD203B41FA5}">
                      <a16:colId xmlns:a16="http://schemas.microsoft.com/office/drawing/2014/main" val="20001"/>
                    </a:ext>
                  </a:extLst>
                </a:gridCol>
                <a:gridCol w="1781875">
                  <a:extLst>
                    <a:ext uri="{9D8B030D-6E8A-4147-A177-3AD203B41FA5}">
                      <a16:colId xmlns:a16="http://schemas.microsoft.com/office/drawing/2014/main" val="20002"/>
                    </a:ext>
                  </a:extLst>
                </a:gridCol>
                <a:gridCol w="501950">
                  <a:extLst>
                    <a:ext uri="{9D8B030D-6E8A-4147-A177-3AD203B41FA5}">
                      <a16:colId xmlns:a16="http://schemas.microsoft.com/office/drawing/2014/main" val="20003"/>
                    </a:ext>
                  </a:extLst>
                </a:gridCol>
                <a:gridCol w="1618750">
                  <a:extLst>
                    <a:ext uri="{9D8B030D-6E8A-4147-A177-3AD203B41FA5}">
                      <a16:colId xmlns:a16="http://schemas.microsoft.com/office/drawing/2014/main" val="20004"/>
                    </a:ext>
                  </a:extLst>
                </a:gridCol>
                <a:gridCol w="501950">
                  <a:extLst>
                    <a:ext uri="{9D8B030D-6E8A-4147-A177-3AD203B41FA5}">
                      <a16:colId xmlns:a16="http://schemas.microsoft.com/office/drawing/2014/main" val="20005"/>
                    </a:ext>
                  </a:extLst>
                </a:gridCol>
                <a:gridCol w="501950">
                  <a:extLst>
                    <a:ext uri="{9D8B030D-6E8A-4147-A177-3AD203B41FA5}">
                      <a16:colId xmlns:a16="http://schemas.microsoft.com/office/drawing/2014/main" val="20006"/>
                    </a:ext>
                  </a:extLst>
                </a:gridCol>
                <a:gridCol w="1781875">
                  <a:extLst>
                    <a:ext uri="{9D8B030D-6E8A-4147-A177-3AD203B41FA5}">
                      <a16:colId xmlns:a16="http://schemas.microsoft.com/office/drawing/2014/main" val="20007"/>
                    </a:ext>
                  </a:extLst>
                </a:gridCol>
                <a:gridCol w="501950">
                  <a:extLst>
                    <a:ext uri="{9D8B030D-6E8A-4147-A177-3AD203B41FA5}">
                      <a16:colId xmlns:a16="http://schemas.microsoft.com/office/drawing/2014/main" val="20008"/>
                    </a:ext>
                  </a:extLst>
                </a:gridCol>
                <a:gridCol w="501950">
                  <a:extLst>
                    <a:ext uri="{9D8B030D-6E8A-4147-A177-3AD203B41FA5}">
                      <a16:colId xmlns:a16="http://schemas.microsoft.com/office/drawing/2014/main" val="20009"/>
                    </a:ext>
                  </a:extLst>
                </a:gridCol>
                <a:gridCol w="1819525">
                  <a:extLst>
                    <a:ext uri="{9D8B030D-6E8A-4147-A177-3AD203B41FA5}">
                      <a16:colId xmlns:a16="http://schemas.microsoft.com/office/drawing/2014/main" val="20010"/>
                    </a:ext>
                  </a:extLst>
                </a:gridCol>
              </a:tblGrid>
              <a:tr h="340700">
                <a:tc>
                  <a:txBody>
                    <a:bodyPr/>
                    <a:lstStyle/>
                    <a:p>
                      <a:pPr marL="0" marR="0" lvl="0" indent="0" algn="l" rtl="0">
                        <a:spcBef>
                          <a:spcPts val="0"/>
                        </a:spcBef>
                        <a:spcAft>
                          <a:spcPts val="0"/>
                        </a:spcAft>
                        <a:buNone/>
                      </a:pPr>
                      <a:r>
                        <a:rPr lang="en-US" sz="1100" u="none" strike="noStrike"/>
                        <a:t>BagID</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MVXR</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BHSID</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L1 Decision </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Level1Decision </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L2Decision </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L2LoginID </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L2DecisionTime </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L3Decision </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L3LoginID </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L3DecisionTime </a:t>
                      </a:r>
                      <a:endParaRPr sz="1100" b="0" i="0" u="none" strike="noStrike">
                        <a:solidFill>
                          <a:srgbClr val="000000"/>
                        </a:solidFill>
                        <a:latin typeface="Calibri"/>
                        <a:ea typeface="Calibri"/>
                        <a:cs typeface="Calibri"/>
                        <a:sym typeface="Calibri"/>
                      </a:endParaRPr>
                    </a:p>
                  </a:txBody>
                  <a:tcPr marL="9400" marR="9400" marT="9400" marB="0" anchor="b"/>
                </a:tc>
                <a:extLst>
                  <a:ext uri="{0D108BD9-81ED-4DB2-BD59-A6C34878D82A}">
                    <a16:rowId xmlns:a16="http://schemas.microsoft.com/office/drawing/2014/main" val="10000"/>
                  </a:ext>
                </a:extLst>
              </a:tr>
              <a:tr h="188225">
                <a:tc>
                  <a:txBody>
                    <a:bodyPr/>
                    <a:lstStyle/>
                    <a:p>
                      <a:pPr marL="0" marR="0" lvl="0" indent="0" algn="r" rtl="0">
                        <a:spcBef>
                          <a:spcPts val="0"/>
                        </a:spcBef>
                        <a:spcAft>
                          <a:spcPts val="0"/>
                        </a:spcAft>
                        <a:buNone/>
                      </a:pPr>
                      <a:r>
                        <a:rPr lang="en-US" sz="1100" u="none" strike="noStrike"/>
                        <a:t>84</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2</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0312056172_0607SD</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Reject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1/4/20,11:59:00 PM</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Accept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30925</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1/5/20,12:00:00 AM</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a:t>
                      </a:r>
                      <a:endParaRPr sz="1100" b="0" i="0" u="none" strike="noStrike">
                        <a:solidFill>
                          <a:srgbClr val="000000"/>
                        </a:solidFill>
                        <a:latin typeface="Calibri"/>
                        <a:ea typeface="Calibri"/>
                        <a:cs typeface="Calibri"/>
                        <a:sym typeface="Calibri"/>
                      </a:endParaRPr>
                    </a:p>
                  </a:txBody>
                  <a:tcPr marL="9400" marR="9400" marT="9400" marB="0" anchor="b"/>
                </a:tc>
                <a:extLst>
                  <a:ext uri="{0D108BD9-81ED-4DB2-BD59-A6C34878D82A}">
                    <a16:rowId xmlns:a16="http://schemas.microsoft.com/office/drawing/2014/main" val="10001"/>
                  </a:ext>
                </a:extLst>
              </a:tr>
              <a:tr h="188225">
                <a:tc>
                  <a:txBody>
                    <a:bodyPr/>
                    <a:lstStyle/>
                    <a:p>
                      <a:pPr marL="0" marR="0" lvl="0" indent="0" algn="r" rtl="0">
                        <a:spcBef>
                          <a:spcPts val="0"/>
                        </a:spcBef>
                        <a:spcAft>
                          <a:spcPts val="0"/>
                        </a:spcAft>
                        <a:buNone/>
                      </a:pPr>
                      <a:r>
                        <a:rPr lang="en-US" sz="1100" u="none" strike="noStrike"/>
                        <a:t>1</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2</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0312128365_0074SD</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Reject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3/5/20,11:59:00 PM</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Accept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34246</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3/6/20,12:00:00 AM</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a:t>
                      </a:r>
                      <a:endParaRPr sz="1100" b="0" i="0" u="none" strike="noStrike">
                        <a:solidFill>
                          <a:srgbClr val="000000"/>
                        </a:solidFill>
                        <a:latin typeface="Calibri"/>
                        <a:ea typeface="Calibri"/>
                        <a:cs typeface="Calibri"/>
                        <a:sym typeface="Calibri"/>
                      </a:endParaRPr>
                    </a:p>
                  </a:txBody>
                  <a:tcPr marL="9400" marR="9400" marT="9400" marB="0" anchor="b"/>
                </a:tc>
                <a:extLst>
                  <a:ext uri="{0D108BD9-81ED-4DB2-BD59-A6C34878D82A}">
                    <a16:rowId xmlns:a16="http://schemas.microsoft.com/office/drawing/2014/main" val="10002"/>
                  </a:ext>
                </a:extLst>
              </a:tr>
              <a:tr h="188225">
                <a:tc>
                  <a:txBody>
                    <a:bodyPr/>
                    <a:lstStyle/>
                    <a:p>
                      <a:pPr marL="0" marR="0" lvl="0" indent="0" algn="r" rtl="0">
                        <a:spcBef>
                          <a:spcPts val="0"/>
                        </a:spcBef>
                        <a:spcAft>
                          <a:spcPts val="0"/>
                        </a:spcAft>
                        <a:buNone/>
                      </a:pPr>
                      <a:r>
                        <a:rPr lang="en-US" sz="1100" u="none" strike="noStrike"/>
                        <a:t>1</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2</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0312882775_0003SD</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Reject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1/3/20,11:59:00 PM</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Reject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32880</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1/3/20,11:59:00 PM</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Accept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32652</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1/4/20,12:00:00 AM</a:t>
                      </a:r>
                      <a:endParaRPr sz="1100" b="0" i="0" u="none" strike="noStrike">
                        <a:solidFill>
                          <a:srgbClr val="000000"/>
                        </a:solidFill>
                        <a:latin typeface="Calibri"/>
                        <a:ea typeface="Calibri"/>
                        <a:cs typeface="Calibri"/>
                        <a:sym typeface="Calibri"/>
                      </a:endParaRPr>
                    </a:p>
                  </a:txBody>
                  <a:tcPr marL="9400" marR="9400" marT="9400" marB="0" anchor="b"/>
                </a:tc>
                <a:extLst>
                  <a:ext uri="{0D108BD9-81ED-4DB2-BD59-A6C34878D82A}">
                    <a16:rowId xmlns:a16="http://schemas.microsoft.com/office/drawing/2014/main" val="10003"/>
                  </a:ext>
                </a:extLst>
              </a:tr>
              <a:tr h="188225">
                <a:tc>
                  <a:txBody>
                    <a:bodyPr/>
                    <a:lstStyle/>
                    <a:p>
                      <a:pPr marL="0" marR="0" lvl="0" indent="0" algn="r" rtl="0">
                        <a:spcBef>
                          <a:spcPts val="0"/>
                        </a:spcBef>
                        <a:spcAft>
                          <a:spcPts val="0"/>
                        </a:spcAft>
                        <a:buNone/>
                      </a:pPr>
                      <a:r>
                        <a:rPr lang="en-US" sz="1100" u="none" strike="noStrike"/>
                        <a:t>5</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2</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0312586953_0037SD</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Reject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2/12/20,11:59:00 PM</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Reject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33326</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2/12/20,11:59:00 PM</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Accept</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r" rtl="0">
                        <a:spcBef>
                          <a:spcPts val="0"/>
                        </a:spcBef>
                        <a:spcAft>
                          <a:spcPts val="0"/>
                        </a:spcAft>
                        <a:buNone/>
                      </a:pPr>
                      <a:r>
                        <a:rPr lang="en-US" sz="1100" u="none" strike="noStrike"/>
                        <a:t>4218</a:t>
                      </a:r>
                      <a:endParaRPr sz="1100" b="0" i="0" u="none" strike="noStrike">
                        <a:solidFill>
                          <a:srgbClr val="000000"/>
                        </a:solidFill>
                        <a:latin typeface="Calibri"/>
                        <a:ea typeface="Calibri"/>
                        <a:cs typeface="Calibri"/>
                        <a:sym typeface="Calibri"/>
                      </a:endParaRPr>
                    </a:p>
                  </a:txBody>
                  <a:tcPr marL="9400" marR="9400" marT="9400" marB="0" anchor="b"/>
                </a:tc>
                <a:tc>
                  <a:txBody>
                    <a:bodyPr/>
                    <a:lstStyle/>
                    <a:p>
                      <a:pPr marL="0" marR="0" lvl="0" indent="0" algn="l" rtl="0">
                        <a:spcBef>
                          <a:spcPts val="0"/>
                        </a:spcBef>
                        <a:spcAft>
                          <a:spcPts val="0"/>
                        </a:spcAft>
                        <a:buNone/>
                      </a:pPr>
                      <a:r>
                        <a:rPr lang="en-US" sz="1100" u="none" strike="noStrike"/>
                        <a:t>13/2/20,12:00:09 AM</a:t>
                      </a:r>
                      <a:endParaRPr sz="1100" b="0" i="0" u="none" strike="noStrike">
                        <a:solidFill>
                          <a:srgbClr val="000000"/>
                        </a:solidFill>
                        <a:latin typeface="Calibri"/>
                        <a:ea typeface="Calibri"/>
                        <a:cs typeface="Calibri"/>
                        <a:sym typeface="Calibri"/>
                      </a:endParaRPr>
                    </a:p>
                  </a:txBody>
                  <a:tcPr marL="9400" marR="9400" marT="9400" marB="0" anchor="b"/>
                </a:tc>
                <a:extLst>
                  <a:ext uri="{0D108BD9-81ED-4DB2-BD59-A6C34878D82A}">
                    <a16:rowId xmlns:a16="http://schemas.microsoft.com/office/drawing/2014/main" val="10004"/>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6"/>
          <p:cNvSpPr txBox="1"/>
          <p:nvPr/>
        </p:nvSpPr>
        <p:spPr>
          <a:xfrm>
            <a:off x="467681" y="988779"/>
            <a:ext cx="11256637" cy="5900398"/>
          </a:xfrm>
          <a:prstGeom prst="rect">
            <a:avLst/>
          </a:prstGeom>
          <a:noFill/>
          <a:ln>
            <a:noFill/>
          </a:ln>
        </p:spPr>
        <p:txBody>
          <a:bodyPr spcFirstLastPara="1" wrap="square" lIns="0" tIns="0" rIns="0" bIns="0" anchor="t" anchorCtr="0">
            <a:spAutoFit/>
          </a:bodyPr>
          <a:lstStyle/>
          <a:p>
            <a:pPr marL="0" marR="0" lvl="1" indent="0" algn="l" rtl="0">
              <a:lnSpc>
                <a:spcPct val="107000"/>
              </a:lnSpc>
              <a:spcBef>
                <a:spcPts val="0"/>
              </a:spcBef>
              <a:spcAft>
                <a:spcPts val="0"/>
              </a:spcAft>
              <a:buNone/>
            </a:pPr>
            <a:r>
              <a:rPr lang="en-US" sz="2400" b="1" i="0" u="none" strike="noStrike" cap="none">
                <a:solidFill>
                  <a:schemeClr val="dk1"/>
                </a:solidFill>
                <a:latin typeface="Times New Roman"/>
                <a:ea typeface="Times New Roman"/>
                <a:cs typeface="Times New Roman"/>
                <a:sym typeface="Times New Roman"/>
              </a:rPr>
              <a:t>Calculated field used</a:t>
            </a:r>
            <a:endParaRPr sz="2400" b="0" i="0" u="none" strike="noStrike" cap="none">
              <a:solidFill>
                <a:schemeClr val="dk1"/>
              </a:solidFill>
              <a:latin typeface="Times New Roman"/>
              <a:ea typeface="Times New Roman"/>
              <a:cs typeface="Times New Roman"/>
              <a:sym typeface="Times New Roman"/>
            </a:endParaRPr>
          </a:p>
          <a:p>
            <a:pPr marL="0" marR="0" lvl="1" indent="0" algn="l" rtl="0">
              <a:lnSpc>
                <a:spcPct val="107000"/>
              </a:lnSpc>
              <a:spcBef>
                <a:spcPts val="800"/>
              </a:spcBef>
              <a:spcAft>
                <a:spcPts val="0"/>
              </a:spcAft>
              <a:buNone/>
            </a:pPr>
            <a:r>
              <a:rPr lang="en-US" sz="1800" b="0" i="0" u="none" strike="noStrike" cap="none">
                <a:solidFill>
                  <a:schemeClr val="dk1"/>
                </a:solidFill>
                <a:latin typeface="Times New Roman"/>
                <a:ea typeface="Times New Roman"/>
                <a:cs typeface="Times New Roman"/>
                <a:sym typeface="Times New Roman"/>
              </a:rPr>
              <a:t>Datediff(): To calculate the time difference between Decision Levels</a:t>
            </a:r>
            <a:endParaRPr/>
          </a:p>
          <a:p>
            <a:pPr marL="0" marR="0" lvl="1" indent="0" algn="l" rtl="0">
              <a:lnSpc>
                <a:spcPct val="107000"/>
              </a:lnSpc>
              <a:spcBef>
                <a:spcPts val="800"/>
              </a:spcBef>
              <a:spcAft>
                <a:spcPts val="0"/>
              </a:spcAft>
              <a:buNone/>
            </a:pPr>
            <a:r>
              <a:rPr lang="en-US" sz="1800" b="0" i="0" u="none" strike="noStrike" cap="none">
                <a:solidFill>
                  <a:schemeClr val="dk1"/>
                </a:solidFill>
                <a:latin typeface="Times New Roman"/>
                <a:ea typeface="Times New Roman"/>
                <a:cs typeface="Times New Roman"/>
                <a:sym typeface="Times New Roman"/>
              </a:rPr>
              <a:t>Time Parameter : To calculate operator performance </a:t>
            </a:r>
            <a:endParaRPr/>
          </a:p>
          <a:p>
            <a:pPr marL="0" marR="0" lvl="1" indent="0" algn="l" rtl="0">
              <a:lnSpc>
                <a:spcPct val="107000"/>
              </a:lnSpc>
              <a:spcBef>
                <a:spcPts val="800"/>
              </a:spcBef>
              <a:spcAft>
                <a:spcPts val="0"/>
              </a:spcAft>
              <a:buNone/>
            </a:pPr>
            <a:endParaRPr sz="2400" b="0" i="0" u="none" strike="noStrike" cap="none">
              <a:solidFill>
                <a:schemeClr val="dk1"/>
              </a:solidFill>
              <a:latin typeface="Times New Roman"/>
              <a:ea typeface="Times New Roman"/>
              <a:cs typeface="Times New Roman"/>
              <a:sym typeface="Times New Roman"/>
            </a:endParaRPr>
          </a:p>
          <a:p>
            <a:pPr marL="628650" marR="0" lvl="2" indent="0" algn="l" rtl="0">
              <a:lnSpc>
                <a:spcPct val="107000"/>
              </a:lnSpc>
              <a:spcBef>
                <a:spcPts val="800"/>
              </a:spcBef>
              <a:spcAft>
                <a:spcPts val="0"/>
              </a:spcAft>
              <a:buNone/>
            </a:pPr>
            <a:endParaRPr sz="2400" b="0" i="0" u="none" strike="noStrike" cap="none">
              <a:solidFill>
                <a:schemeClr val="dk1"/>
              </a:solidFill>
              <a:latin typeface="Times New Roman"/>
              <a:ea typeface="Times New Roman"/>
              <a:cs typeface="Times New Roman"/>
              <a:sym typeface="Times New Roman"/>
            </a:endParaRPr>
          </a:p>
          <a:p>
            <a:pPr marL="628650" marR="0" lvl="2" indent="0" algn="l" rtl="0">
              <a:lnSpc>
                <a:spcPct val="107000"/>
              </a:lnSpc>
              <a:spcBef>
                <a:spcPts val="800"/>
              </a:spcBef>
              <a:spcAft>
                <a:spcPts val="0"/>
              </a:spcAft>
              <a:buNone/>
            </a:pPr>
            <a:endParaRPr sz="2400" b="0" i="0" u="none" strike="noStrike" cap="none">
              <a:solidFill>
                <a:schemeClr val="dk1"/>
              </a:solidFill>
              <a:latin typeface="Times New Roman"/>
              <a:ea typeface="Times New Roman"/>
              <a:cs typeface="Times New Roman"/>
              <a:sym typeface="Times New Roman"/>
            </a:endParaRPr>
          </a:p>
          <a:p>
            <a:pPr marL="457200" marR="0" lvl="1" indent="0" algn="l" rtl="0">
              <a:spcBef>
                <a:spcPts val="800"/>
              </a:spcBef>
              <a:spcAft>
                <a:spcPts val="0"/>
              </a:spcAft>
              <a:buNone/>
            </a:pPr>
            <a:endParaRPr sz="2400" b="0" i="0" u="none" strike="noStrike" cap="none">
              <a:solidFill>
                <a:schemeClr val="dk1"/>
              </a:solidFill>
              <a:latin typeface="Times New Roman"/>
              <a:ea typeface="Times New Roman"/>
              <a:cs typeface="Times New Roman"/>
              <a:sym typeface="Times New Roman"/>
            </a:endParaRPr>
          </a:p>
          <a:p>
            <a:pPr marL="0" marR="0" lvl="0" indent="0" algn="l" rtl="0">
              <a:lnSpc>
                <a:spcPct val="107000"/>
              </a:lnSpc>
              <a:spcBef>
                <a:spcPts val="0"/>
              </a:spcBef>
              <a:spcAft>
                <a:spcPts val="0"/>
              </a:spcAft>
              <a:buClr>
                <a:schemeClr val="dk1"/>
              </a:buClr>
              <a:buSzPts val="2400"/>
              <a:buFont typeface="Arial"/>
              <a:buNone/>
            </a:pPr>
            <a:r>
              <a:rPr lang="en-US" sz="2400" b="1">
                <a:solidFill>
                  <a:schemeClr val="dk1"/>
                </a:solidFill>
                <a:latin typeface="Times New Roman"/>
                <a:ea typeface="Times New Roman"/>
                <a:cs typeface="Times New Roman"/>
                <a:sym typeface="Times New Roman"/>
              </a:rPr>
              <a:t>Description</a:t>
            </a:r>
            <a:endParaRPr/>
          </a:p>
          <a:p>
            <a:pPr marL="285750" marR="0" lvl="0" indent="-285750" algn="l" rtl="0">
              <a:lnSpc>
                <a:spcPct val="107000"/>
              </a:lnSpc>
              <a:spcBef>
                <a:spcPts val="800"/>
              </a:spcBef>
              <a:spcAft>
                <a:spcPts val="0"/>
              </a:spcAft>
              <a:buClr>
                <a:srgbClr val="3F3F3F"/>
              </a:buClr>
              <a:buSzPts val="1800"/>
              <a:buFont typeface="Arial"/>
              <a:buChar char="•"/>
            </a:pPr>
            <a:r>
              <a:rPr lang="en-US" sz="1800" b="0">
                <a:solidFill>
                  <a:srgbClr val="3F3F3F"/>
                </a:solidFill>
                <a:latin typeface="Times New Roman"/>
                <a:ea typeface="Times New Roman"/>
                <a:cs typeface="Times New Roman"/>
                <a:sym typeface="Times New Roman"/>
              </a:rPr>
              <a:t> </a:t>
            </a:r>
            <a:r>
              <a:rPr lang="en-US" sz="1800" b="0">
                <a:solidFill>
                  <a:schemeClr val="dk1"/>
                </a:solidFill>
                <a:latin typeface="Times New Roman"/>
                <a:ea typeface="Times New Roman"/>
                <a:cs typeface="Times New Roman"/>
                <a:sym typeface="Times New Roman"/>
              </a:rPr>
              <a:t>Calculated Average time for each Decision at L2 and L3 to find out time difference for different decisions.</a:t>
            </a:r>
            <a:endParaRPr/>
          </a:p>
          <a:p>
            <a:pPr marL="285750" marR="0" lvl="0" indent="-285750" algn="l" rtl="0">
              <a:lnSpc>
                <a:spcPct val="107000"/>
              </a:lnSpc>
              <a:spcBef>
                <a:spcPts val="800"/>
              </a:spcBef>
              <a:spcAft>
                <a:spcPts val="0"/>
              </a:spcAft>
              <a:buClr>
                <a:schemeClr val="dk1"/>
              </a:buClr>
              <a:buSzPts val="1800"/>
              <a:buFont typeface="Arial"/>
              <a:buChar char="•"/>
            </a:pPr>
            <a:r>
              <a:rPr lang="en-US" sz="1800" b="0">
                <a:solidFill>
                  <a:schemeClr val="dk1"/>
                </a:solidFill>
                <a:latin typeface="Times New Roman"/>
                <a:ea typeface="Times New Roman"/>
                <a:cs typeface="Times New Roman"/>
                <a:sym typeface="Times New Roman"/>
              </a:rPr>
              <a:t> Average time for each XBIS machine </a:t>
            </a:r>
            <a:endParaRPr sz="1800" b="0">
              <a:solidFill>
                <a:schemeClr val="dk1"/>
              </a:solidFill>
              <a:latin typeface="Times New Roman"/>
              <a:ea typeface="Times New Roman"/>
              <a:cs typeface="Times New Roman"/>
              <a:sym typeface="Times New Roman"/>
            </a:endParaRPr>
          </a:p>
          <a:p>
            <a:pPr marL="285750" marR="0" lvl="0" indent="-285750" algn="l" rtl="0">
              <a:lnSpc>
                <a:spcPct val="107000"/>
              </a:lnSpc>
              <a:spcBef>
                <a:spcPts val="800"/>
              </a:spcBef>
              <a:spcAft>
                <a:spcPts val="0"/>
              </a:spcAft>
              <a:buClr>
                <a:schemeClr val="dk1"/>
              </a:buClr>
              <a:buSzPts val="1800"/>
              <a:buFont typeface="Arial"/>
              <a:buChar char="•"/>
            </a:pPr>
            <a:r>
              <a:rPr lang="en-US" sz="1800" b="0">
                <a:solidFill>
                  <a:schemeClr val="dk1"/>
                </a:solidFill>
                <a:latin typeface="Times New Roman"/>
                <a:ea typeface="Times New Roman"/>
                <a:cs typeface="Times New Roman"/>
                <a:sym typeface="Times New Roman"/>
              </a:rPr>
              <a:t>Total time taken by each BHSID</a:t>
            </a:r>
            <a:endParaRPr/>
          </a:p>
          <a:p>
            <a:pPr marL="0" marR="0" lvl="0" indent="0" algn="l" rtl="0">
              <a:lnSpc>
                <a:spcPct val="107000"/>
              </a:lnSpc>
              <a:spcBef>
                <a:spcPts val="800"/>
              </a:spcBef>
              <a:spcAft>
                <a:spcPts val="0"/>
              </a:spcAft>
              <a:buClr>
                <a:schemeClr val="dk1"/>
              </a:buClr>
              <a:buSzPts val="2000"/>
              <a:buFont typeface="Arial"/>
              <a:buNone/>
            </a:pPr>
            <a:endParaRPr sz="2000" b="1">
              <a:solidFill>
                <a:schemeClr val="dk1"/>
              </a:solidFill>
              <a:latin typeface="Calibri"/>
              <a:ea typeface="Calibri"/>
              <a:cs typeface="Calibri"/>
              <a:sym typeface="Calibri"/>
            </a:endParaRPr>
          </a:p>
          <a:p>
            <a:pPr marL="457200" marR="0" lvl="1" indent="0" algn="l" rtl="0">
              <a:spcBef>
                <a:spcPts val="800"/>
              </a:spcBef>
              <a:spcAft>
                <a:spcPts val="0"/>
              </a:spcAft>
              <a:buNone/>
            </a:pPr>
            <a:endParaRPr sz="2200" b="0" i="0" u="none" strike="noStrike" cap="none">
              <a:solidFill>
                <a:schemeClr val="dk1"/>
              </a:solidFill>
              <a:latin typeface="Calibri"/>
              <a:ea typeface="Calibri"/>
              <a:cs typeface="Calibri"/>
              <a:sym typeface="Calibri"/>
            </a:endParaRPr>
          </a:p>
          <a:p>
            <a:pPr marL="285750" marR="0" lvl="0" indent="-158750" algn="l" rtl="0">
              <a:lnSpc>
                <a:spcPct val="90000"/>
              </a:lnSpc>
              <a:spcBef>
                <a:spcPts val="0"/>
              </a:spcBef>
              <a:spcAft>
                <a:spcPts val="0"/>
              </a:spcAft>
              <a:buClr>
                <a:schemeClr val="dk1"/>
              </a:buClr>
              <a:buSzPts val="2000"/>
              <a:buFont typeface="Arial"/>
              <a:buNone/>
            </a:pPr>
            <a:endParaRPr sz="2000" b="0">
              <a:solidFill>
                <a:schemeClr val="dk1"/>
              </a:solidFill>
              <a:latin typeface="Calibri"/>
              <a:ea typeface="Calibri"/>
              <a:cs typeface="Calibri"/>
              <a:sym typeface="Calibri"/>
            </a:endParaRPr>
          </a:p>
        </p:txBody>
      </p:sp>
      <p:sp>
        <p:nvSpPr>
          <p:cNvPr id="221" name="Google Shape;221;p16"/>
          <p:cNvSpPr txBox="1">
            <a:spLocks noGrp="1"/>
          </p:cNvSpPr>
          <p:nvPr>
            <p:ph type="title"/>
          </p:nvPr>
        </p:nvSpPr>
        <p:spPr>
          <a:xfrm>
            <a:off x="302089" y="83100"/>
            <a:ext cx="10442111"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Calculated Fields and Parameters</a:t>
            </a:r>
            <a:endParaRPr/>
          </a:p>
        </p:txBody>
      </p:sp>
      <p:sp>
        <p:nvSpPr>
          <p:cNvPr id="222" name="Google Shape;222;p16"/>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7"/>
          <p:cNvSpPr txBox="1">
            <a:spLocks noGrp="1"/>
          </p:cNvSpPr>
          <p:nvPr>
            <p:ph type="title"/>
          </p:nvPr>
        </p:nvSpPr>
        <p:spPr>
          <a:xfrm>
            <a:off x="774700" y="2642705"/>
            <a:ext cx="10515600" cy="507831"/>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dk1"/>
              </a:buClr>
              <a:buSzPts val="3000"/>
              <a:buFont typeface="Georgia"/>
              <a:buNone/>
            </a:pPr>
            <a:r>
              <a:rPr lang="en-US"/>
              <a:t>Data Visualization – Using Tableau Dashboards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233" name="Google Shape;233;p18" descr="Dashboard 2"/>
          <p:cNvPicPr preferRelativeResize="0"/>
          <p:nvPr/>
        </p:nvPicPr>
        <p:blipFill rotWithShape="1">
          <a:blip r:embed="rId3">
            <a:alphaModFix/>
          </a:blip>
          <a:srcRect/>
          <a:stretch/>
        </p:blipFill>
        <p:spPr>
          <a:xfrm>
            <a:off x="469900" y="685800"/>
            <a:ext cx="11341100" cy="5562600"/>
          </a:xfrm>
          <a:prstGeom prst="rect">
            <a:avLst/>
          </a:prstGeom>
          <a:noFill/>
          <a:ln>
            <a:noFill/>
          </a:ln>
        </p:spPr>
      </p:pic>
      <p:sp>
        <p:nvSpPr>
          <p:cNvPr id="234" name="Google Shape;234;p18"/>
          <p:cNvSpPr txBox="1"/>
          <p:nvPr/>
        </p:nvSpPr>
        <p:spPr>
          <a:xfrm>
            <a:off x="469900" y="131802"/>
            <a:ext cx="113411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chemeClr val="dk1"/>
                </a:solidFill>
                <a:latin typeface="Times New Roman"/>
                <a:ea typeface="Times New Roman"/>
                <a:cs typeface="Times New Roman"/>
                <a:sym typeface="Times New Roman"/>
              </a:rPr>
              <a:t>Operations based on machines, time taken.</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19"/>
          <p:cNvSpPr txBox="1">
            <a:spLocks noGrp="1"/>
          </p:cNvSpPr>
          <p:nvPr>
            <p:ph type="title"/>
          </p:nvPr>
        </p:nvSpPr>
        <p:spPr>
          <a:xfrm>
            <a:off x="292962" y="183728"/>
            <a:ext cx="10460115"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 Final bag Screening </a:t>
            </a:r>
            <a:endParaRPr>
              <a:latin typeface="Times New Roman"/>
              <a:ea typeface="Times New Roman"/>
              <a:cs typeface="Times New Roman"/>
              <a:sym typeface="Times New Roman"/>
            </a:endParaRPr>
          </a:p>
        </p:txBody>
      </p:sp>
      <p:sp>
        <p:nvSpPr>
          <p:cNvPr id="240" name="Google Shape;240;p19"/>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41" name="Google Shape;241;p19"/>
          <p:cNvGrpSpPr/>
          <p:nvPr/>
        </p:nvGrpSpPr>
        <p:grpSpPr>
          <a:xfrm>
            <a:off x="14682" y="782345"/>
            <a:ext cx="12151560" cy="5090420"/>
            <a:chOff x="40440" y="949772"/>
            <a:chExt cx="12151561" cy="4816342"/>
          </a:xfrm>
        </p:grpSpPr>
        <p:grpSp>
          <p:nvGrpSpPr>
            <p:cNvPr id="242" name="Google Shape;242;p19"/>
            <p:cNvGrpSpPr/>
            <p:nvPr/>
          </p:nvGrpSpPr>
          <p:grpSpPr>
            <a:xfrm>
              <a:off x="40440" y="949772"/>
              <a:ext cx="12151561" cy="4816342"/>
              <a:chOff x="40440" y="949772"/>
              <a:chExt cx="12151561" cy="4816341"/>
            </a:xfrm>
          </p:grpSpPr>
          <p:pic>
            <p:nvPicPr>
              <p:cNvPr id="243" name="Google Shape;243;p19"/>
              <p:cNvPicPr preferRelativeResize="0"/>
              <p:nvPr/>
            </p:nvPicPr>
            <p:blipFill rotWithShape="1">
              <a:blip r:embed="rId3">
                <a:alphaModFix/>
              </a:blip>
              <a:srcRect/>
              <a:stretch/>
            </p:blipFill>
            <p:spPr>
              <a:xfrm>
                <a:off x="8168273" y="949772"/>
                <a:ext cx="4023728" cy="2443722"/>
              </a:xfrm>
              <a:prstGeom prst="rect">
                <a:avLst/>
              </a:prstGeom>
              <a:noFill/>
              <a:ln>
                <a:noFill/>
              </a:ln>
            </p:spPr>
          </p:pic>
          <p:grpSp>
            <p:nvGrpSpPr>
              <p:cNvPr id="244" name="Google Shape;244;p19"/>
              <p:cNvGrpSpPr/>
              <p:nvPr/>
            </p:nvGrpSpPr>
            <p:grpSpPr>
              <a:xfrm>
                <a:off x="40440" y="949772"/>
                <a:ext cx="4584700" cy="4816341"/>
                <a:chOff x="40440" y="949772"/>
                <a:chExt cx="4584700" cy="5499100"/>
              </a:xfrm>
            </p:grpSpPr>
            <p:pic>
              <p:nvPicPr>
                <p:cNvPr id="245" name="Google Shape;245;p19"/>
                <p:cNvPicPr preferRelativeResize="0"/>
                <p:nvPr/>
              </p:nvPicPr>
              <p:blipFill rotWithShape="1">
                <a:blip r:embed="rId4">
                  <a:alphaModFix/>
                </a:blip>
                <a:srcRect/>
                <a:stretch/>
              </p:blipFill>
              <p:spPr>
                <a:xfrm>
                  <a:off x="40440" y="949772"/>
                  <a:ext cx="4584700" cy="2749550"/>
                </a:xfrm>
                <a:prstGeom prst="rect">
                  <a:avLst/>
                </a:prstGeom>
                <a:noFill/>
                <a:ln>
                  <a:noFill/>
                </a:ln>
              </p:spPr>
            </p:pic>
            <p:pic>
              <p:nvPicPr>
                <p:cNvPr id="246" name="Google Shape;246;p19"/>
                <p:cNvPicPr preferRelativeResize="0"/>
                <p:nvPr/>
              </p:nvPicPr>
              <p:blipFill rotWithShape="1">
                <a:blip r:embed="rId5">
                  <a:alphaModFix/>
                </a:blip>
                <a:srcRect/>
                <a:stretch/>
              </p:blipFill>
              <p:spPr>
                <a:xfrm>
                  <a:off x="40440" y="3699322"/>
                  <a:ext cx="4584700" cy="2749550"/>
                </a:xfrm>
                <a:prstGeom prst="rect">
                  <a:avLst/>
                </a:prstGeom>
                <a:noFill/>
                <a:ln>
                  <a:noFill/>
                </a:ln>
              </p:spPr>
            </p:pic>
          </p:grpSp>
          <p:pic>
            <p:nvPicPr>
              <p:cNvPr id="247" name="Google Shape;247;p19"/>
              <p:cNvPicPr preferRelativeResize="0"/>
              <p:nvPr/>
            </p:nvPicPr>
            <p:blipFill rotWithShape="1">
              <a:blip r:embed="rId6">
                <a:alphaModFix/>
              </a:blip>
              <a:srcRect/>
              <a:stretch/>
            </p:blipFill>
            <p:spPr>
              <a:xfrm>
                <a:off x="8168273" y="3393494"/>
                <a:ext cx="4023728" cy="2372619"/>
              </a:xfrm>
              <a:prstGeom prst="rect">
                <a:avLst/>
              </a:prstGeom>
              <a:noFill/>
              <a:ln>
                <a:noFill/>
              </a:ln>
            </p:spPr>
          </p:pic>
        </p:grpSp>
        <p:pic>
          <p:nvPicPr>
            <p:cNvPr id="248" name="Google Shape;248;p19"/>
            <p:cNvPicPr preferRelativeResize="0"/>
            <p:nvPr/>
          </p:nvPicPr>
          <p:blipFill rotWithShape="1">
            <a:blip r:embed="rId7">
              <a:alphaModFix/>
            </a:blip>
            <a:srcRect/>
            <a:stretch/>
          </p:blipFill>
          <p:spPr>
            <a:xfrm>
              <a:off x="4625140" y="949772"/>
              <a:ext cx="3543132" cy="4816341"/>
            </a:xfrm>
            <a:prstGeom prst="rect">
              <a:avLst/>
            </a:prstGeom>
            <a:noFill/>
            <a:ln>
              <a:noFill/>
            </a:ln>
          </p:spPr>
        </p:pic>
      </p:grpSp>
      <p:sp>
        <p:nvSpPr>
          <p:cNvPr id="249" name="Google Shape;249;p19"/>
          <p:cNvSpPr txBox="1"/>
          <p:nvPr/>
        </p:nvSpPr>
        <p:spPr>
          <a:xfrm>
            <a:off x="141668" y="5872765"/>
            <a:ext cx="11648332"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C00000"/>
              </a:buClr>
              <a:buSzPts val="1800"/>
              <a:buFont typeface="Arial"/>
              <a:buChar char="•"/>
            </a:pPr>
            <a:r>
              <a:rPr lang="en-US" sz="1800" b="1">
                <a:solidFill>
                  <a:srgbClr val="C00000"/>
                </a:solidFill>
                <a:latin typeface="Times New Roman"/>
                <a:ea typeface="Times New Roman"/>
                <a:cs typeface="Times New Roman"/>
                <a:sym typeface="Times New Roman"/>
              </a:rPr>
              <a:t>47%</a:t>
            </a:r>
            <a:r>
              <a:rPr lang="en-US" sz="1800">
                <a:solidFill>
                  <a:srgbClr val="C00000"/>
                </a:solidFill>
                <a:latin typeface="Times New Roman"/>
                <a:ea typeface="Times New Roman"/>
                <a:cs typeface="Times New Roman"/>
                <a:sym typeface="Times New Roman"/>
              </a:rPr>
              <a:t> </a:t>
            </a:r>
            <a:r>
              <a:rPr lang="en-US" sz="1800">
                <a:solidFill>
                  <a:srgbClr val="3F3F3F"/>
                </a:solidFill>
                <a:latin typeface="Times New Roman"/>
                <a:ea typeface="Times New Roman"/>
                <a:cs typeface="Times New Roman"/>
                <a:sym typeface="Times New Roman"/>
              </a:rPr>
              <a:t>of the total bags are getting scanned at </a:t>
            </a:r>
            <a:r>
              <a:rPr lang="en-US" sz="1800" b="1">
                <a:solidFill>
                  <a:srgbClr val="C00000"/>
                </a:solidFill>
                <a:latin typeface="Times New Roman"/>
                <a:ea typeface="Times New Roman"/>
                <a:cs typeface="Times New Roman"/>
                <a:sym typeface="Times New Roman"/>
              </a:rPr>
              <a:t>XBIS 2 </a:t>
            </a:r>
            <a:r>
              <a:rPr lang="en-US" sz="1800">
                <a:solidFill>
                  <a:srgbClr val="3F3F3F"/>
                </a:solidFill>
                <a:latin typeface="Times New Roman"/>
                <a:ea typeface="Times New Roman"/>
                <a:cs typeface="Times New Roman"/>
                <a:sym typeface="Times New Roman"/>
              </a:rPr>
              <a:t>and only </a:t>
            </a:r>
            <a:r>
              <a:rPr lang="en-US" sz="1800" b="1">
                <a:solidFill>
                  <a:srgbClr val="0070C0"/>
                </a:solidFill>
                <a:latin typeface="Times New Roman"/>
                <a:ea typeface="Times New Roman"/>
                <a:cs typeface="Times New Roman"/>
                <a:sym typeface="Times New Roman"/>
              </a:rPr>
              <a:t>12 % </a:t>
            </a:r>
            <a:r>
              <a:rPr lang="en-US" sz="1800">
                <a:solidFill>
                  <a:srgbClr val="3F3F3F"/>
                </a:solidFill>
                <a:latin typeface="Times New Roman"/>
                <a:ea typeface="Times New Roman"/>
                <a:cs typeface="Times New Roman"/>
                <a:sym typeface="Times New Roman"/>
              </a:rPr>
              <a:t>are getting scanned at </a:t>
            </a:r>
            <a:r>
              <a:rPr lang="en-US" sz="1800" b="1">
                <a:solidFill>
                  <a:srgbClr val="0070C0"/>
                </a:solidFill>
                <a:latin typeface="Times New Roman"/>
                <a:ea typeface="Times New Roman"/>
                <a:cs typeface="Times New Roman"/>
                <a:sym typeface="Times New Roman"/>
              </a:rPr>
              <a:t>XBIS 1</a:t>
            </a:r>
            <a:r>
              <a:rPr lang="en-US" sz="1800">
                <a:solidFill>
                  <a:srgbClr val="3F3F3F"/>
                </a:solidFill>
                <a:latin typeface="Times New Roman"/>
                <a:ea typeface="Times New Roman"/>
                <a:cs typeface="Times New Roman"/>
                <a:sym typeface="Times New Roman"/>
              </a:rPr>
              <a:t>. </a:t>
            </a:r>
            <a:endParaRPr/>
          </a:p>
          <a:p>
            <a:pPr marL="285750" marR="0" lvl="0" indent="-285750" algn="l" rtl="0">
              <a:spcBef>
                <a:spcPts val="0"/>
              </a:spcBef>
              <a:spcAft>
                <a:spcPts val="0"/>
              </a:spcAft>
              <a:buClr>
                <a:srgbClr val="008000"/>
              </a:buClr>
              <a:buSzPts val="1800"/>
              <a:buFont typeface="Arial"/>
              <a:buChar char="•"/>
            </a:pPr>
            <a:r>
              <a:rPr lang="en-US" sz="1800" b="1">
                <a:solidFill>
                  <a:srgbClr val="008000"/>
                </a:solidFill>
                <a:latin typeface="Times New Roman"/>
                <a:ea typeface="Times New Roman"/>
                <a:cs typeface="Times New Roman"/>
                <a:sym typeface="Times New Roman"/>
              </a:rPr>
              <a:t>92 % </a:t>
            </a:r>
            <a:r>
              <a:rPr lang="en-US" sz="1800">
                <a:solidFill>
                  <a:srgbClr val="3F3F3F"/>
                </a:solidFill>
                <a:latin typeface="Times New Roman"/>
                <a:ea typeface="Times New Roman"/>
                <a:cs typeface="Times New Roman"/>
                <a:sym typeface="Times New Roman"/>
              </a:rPr>
              <a:t>of the total bags are getting </a:t>
            </a:r>
            <a:r>
              <a:rPr lang="en-US" sz="1800" b="1">
                <a:solidFill>
                  <a:srgbClr val="008000"/>
                </a:solidFill>
                <a:latin typeface="Times New Roman"/>
                <a:ea typeface="Times New Roman"/>
                <a:cs typeface="Times New Roman"/>
                <a:sym typeface="Times New Roman"/>
              </a:rPr>
              <a:t>accepted</a:t>
            </a:r>
            <a:r>
              <a:rPr lang="en-US" sz="1800">
                <a:solidFill>
                  <a:srgbClr val="3F3F3F"/>
                </a:solidFill>
                <a:latin typeface="Times New Roman"/>
                <a:ea typeface="Times New Roman"/>
                <a:cs typeface="Times New Roman"/>
                <a:sym typeface="Times New Roman"/>
              </a:rPr>
              <a:t> and </a:t>
            </a:r>
            <a:r>
              <a:rPr lang="en-US" sz="1800" b="1">
                <a:solidFill>
                  <a:srgbClr val="FF0000"/>
                </a:solidFill>
                <a:latin typeface="Times New Roman"/>
                <a:ea typeface="Times New Roman"/>
                <a:cs typeface="Times New Roman"/>
                <a:sym typeface="Times New Roman"/>
              </a:rPr>
              <a:t>8% </a:t>
            </a:r>
            <a:r>
              <a:rPr lang="en-US" sz="1800">
                <a:solidFill>
                  <a:srgbClr val="3F3F3F"/>
                </a:solidFill>
                <a:latin typeface="Times New Roman"/>
                <a:ea typeface="Times New Roman"/>
                <a:cs typeface="Times New Roman"/>
                <a:sym typeface="Times New Roman"/>
              </a:rPr>
              <a:t>are getting </a:t>
            </a:r>
            <a:r>
              <a:rPr lang="en-US" sz="1800" b="1">
                <a:solidFill>
                  <a:srgbClr val="FF0000"/>
                </a:solidFill>
                <a:latin typeface="Times New Roman"/>
                <a:ea typeface="Times New Roman"/>
                <a:cs typeface="Times New Roman"/>
                <a:sym typeface="Times New Roman"/>
              </a:rPr>
              <a:t>rejected</a:t>
            </a:r>
            <a:r>
              <a:rPr lang="en-US" sz="1800">
                <a:solidFill>
                  <a:srgbClr val="3F3F3F"/>
                </a:solidFill>
                <a:latin typeface="Times New Roman"/>
                <a:ea typeface="Times New Roman"/>
                <a:cs typeface="Times New Roman"/>
                <a:sym typeface="Times New Roman"/>
              </a:rPr>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0"/>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55" name="Google Shape;255;p20" descr="L2 Summary Dashboard"/>
          <p:cNvPicPr preferRelativeResize="0"/>
          <p:nvPr/>
        </p:nvPicPr>
        <p:blipFill rotWithShape="1">
          <a:blip r:embed="rId3">
            <a:alphaModFix/>
          </a:blip>
          <a:srcRect/>
          <a:stretch/>
        </p:blipFill>
        <p:spPr>
          <a:xfrm>
            <a:off x="508000" y="241300"/>
            <a:ext cx="11315699" cy="6007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1"/>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261" name="Google Shape;261;p21" descr="L3 Details"/>
          <p:cNvPicPr preferRelativeResize="0"/>
          <p:nvPr/>
        </p:nvPicPr>
        <p:blipFill rotWithShape="1">
          <a:blip r:embed="rId3">
            <a:alphaModFix/>
          </a:blip>
          <a:srcRect/>
          <a:stretch/>
        </p:blipFill>
        <p:spPr>
          <a:xfrm>
            <a:off x="393700" y="241300"/>
            <a:ext cx="11391899" cy="6007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pic>
        <p:nvPicPr>
          <p:cNvPr id="267" name="Google Shape;267;p22" descr="Dashboard 6"/>
          <p:cNvPicPr preferRelativeResize="0"/>
          <p:nvPr/>
        </p:nvPicPr>
        <p:blipFill rotWithShape="1">
          <a:blip r:embed="rId3">
            <a:alphaModFix/>
          </a:blip>
          <a:srcRect/>
          <a:stretch/>
        </p:blipFill>
        <p:spPr>
          <a:xfrm>
            <a:off x="341718" y="304800"/>
            <a:ext cx="11523711" cy="5696720"/>
          </a:xfrm>
          <a:prstGeom prst="rect">
            <a:avLst/>
          </a:prstGeom>
          <a:noFill/>
          <a:ln>
            <a:noFill/>
          </a:ln>
        </p:spPr>
      </p:pic>
      <p:sp>
        <p:nvSpPr>
          <p:cNvPr id="268" name="Google Shape;268;p22"/>
          <p:cNvSpPr txBox="1"/>
          <p:nvPr/>
        </p:nvSpPr>
        <p:spPr>
          <a:xfrm>
            <a:off x="141668" y="5957693"/>
            <a:ext cx="12274208" cy="5232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400"/>
              <a:buFont typeface="Arial"/>
              <a:buChar char="•"/>
            </a:pPr>
            <a:r>
              <a:rPr lang="en-US" sz="1400">
                <a:solidFill>
                  <a:srgbClr val="3F3F3F"/>
                </a:solidFill>
                <a:latin typeface="Times New Roman"/>
                <a:ea typeface="Times New Roman"/>
                <a:cs typeface="Times New Roman"/>
                <a:sym typeface="Times New Roman"/>
              </a:rPr>
              <a:t>Number of passenger at the airport are highest in January and February almost 250 K but rest of the year number of passengers are less then 100k.</a:t>
            </a:r>
            <a:endParaRPr/>
          </a:p>
          <a:p>
            <a:pPr marL="285750" marR="0" lvl="0" indent="-285750" algn="l" rtl="0">
              <a:spcBef>
                <a:spcPts val="0"/>
              </a:spcBef>
              <a:spcAft>
                <a:spcPts val="0"/>
              </a:spcAft>
              <a:buClr>
                <a:srgbClr val="3F3F3F"/>
              </a:buClr>
              <a:buSzPts val="1400"/>
              <a:buFont typeface="Arial"/>
              <a:buChar char="•"/>
            </a:pPr>
            <a:r>
              <a:rPr lang="en-US" sz="1400">
                <a:solidFill>
                  <a:srgbClr val="3F3F3F"/>
                </a:solidFill>
                <a:latin typeface="Times New Roman"/>
                <a:ea typeface="Times New Roman"/>
                <a:cs typeface="Times New Roman"/>
                <a:sym typeface="Times New Roman"/>
              </a:rPr>
              <a:t>XBIS 1 taking the maximum time for L2 Decision. And after removing the outliers the maximum time taken by BHSID is 30 Seconds.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DA9DB"/>
        </a:solidFill>
        <a:effectLst/>
      </p:bgPr>
    </p:bg>
    <p:spTree>
      <p:nvGrpSpPr>
        <p:cNvPr id="1" name="Shape 114"/>
        <p:cNvGrpSpPr/>
        <p:nvPr/>
      </p:nvGrpSpPr>
      <p:grpSpPr>
        <a:xfrm>
          <a:off x="0" y="0"/>
          <a:ext cx="0" cy="0"/>
          <a:chOff x="0" y="0"/>
          <a:chExt cx="0" cy="0"/>
        </a:xfrm>
      </p:grpSpPr>
      <p:sp>
        <p:nvSpPr>
          <p:cNvPr id="115" name="Google Shape;115;p5"/>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aphicFrame>
        <p:nvGraphicFramePr>
          <p:cNvPr id="116" name="Google Shape;116;p5"/>
          <p:cNvGraphicFramePr/>
          <p:nvPr/>
        </p:nvGraphicFramePr>
        <p:xfrm>
          <a:off x="79899" y="862685"/>
          <a:ext cx="12047000" cy="5455295"/>
        </p:xfrm>
        <a:graphic>
          <a:graphicData uri="http://schemas.openxmlformats.org/drawingml/2006/table">
            <a:tbl>
              <a:tblPr>
                <a:noFill/>
                <a:tableStyleId>{384446E1-A8CD-4C34-A94E-DC7A4E9DD6F0}</a:tableStyleId>
              </a:tblPr>
              <a:tblGrid>
                <a:gridCol w="775850">
                  <a:extLst>
                    <a:ext uri="{9D8B030D-6E8A-4147-A177-3AD203B41FA5}">
                      <a16:colId xmlns:a16="http://schemas.microsoft.com/office/drawing/2014/main" val="20000"/>
                    </a:ext>
                  </a:extLst>
                </a:gridCol>
                <a:gridCol w="11271150">
                  <a:extLst>
                    <a:ext uri="{9D8B030D-6E8A-4147-A177-3AD203B41FA5}">
                      <a16:colId xmlns:a16="http://schemas.microsoft.com/office/drawing/2014/main" val="20001"/>
                    </a:ext>
                  </a:extLst>
                </a:gridCol>
              </a:tblGrid>
              <a:tr h="334525">
                <a:tc>
                  <a:txBody>
                    <a:bodyPr/>
                    <a:lstStyle/>
                    <a:p>
                      <a:pPr marL="0" marR="0" lvl="0" indent="0" algn="ctr" rtl="0">
                        <a:spcBef>
                          <a:spcPts val="0"/>
                        </a:spcBef>
                        <a:spcAft>
                          <a:spcPts val="0"/>
                        </a:spcAft>
                        <a:buNone/>
                      </a:pPr>
                      <a:r>
                        <a:rPr lang="en-US" sz="1800" b="1" u="none" strike="noStrike">
                          <a:latin typeface="Times New Roman"/>
                          <a:ea typeface="Times New Roman"/>
                          <a:cs typeface="Times New Roman"/>
                          <a:sym typeface="Times New Roman"/>
                        </a:rPr>
                        <a:t>A</a:t>
                      </a:r>
                      <a:endParaRPr/>
                    </a:p>
                  </a:txBody>
                  <a:tcPr marL="9525" marR="9525" marT="9525" marB="0" anchor="ctr">
                    <a:solidFill>
                      <a:srgbClr val="DDEAF6"/>
                    </a:solidFill>
                  </a:tcPr>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b="1" u="none" strike="noStrike">
                          <a:latin typeface="Times New Roman"/>
                          <a:ea typeface="Times New Roman"/>
                          <a:cs typeface="Times New Roman"/>
                          <a:sym typeface="Times New Roman"/>
                        </a:rPr>
                        <a:t>Project Goals</a:t>
                      </a:r>
                      <a:endParaRPr sz="1800" b="1" i="0" u="none" strike="noStrike">
                        <a:solidFill>
                          <a:srgbClr val="000000"/>
                        </a:solidFill>
                        <a:latin typeface="Times New Roman"/>
                        <a:ea typeface="Times New Roman"/>
                        <a:cs typeface="Times New Roman"/>
                        <a:sym typeface="Times New Roman"/>
                      </a:endParaRPr>
                    </a:p>
                  </a:txBody>
                  <a:tcPr marL="9525" marR="9525" marT="9525" marB="0" anchor="ctr">
                    <a:solidFill>
                      <a:srgbClr val="DDEAF6"/>
                    </a:solidFill>
                  </a:tcPr>
                </a:tc>
                <a:extLst>
                  <a:ext uri="{0D108BD9-81ED-4DB2-BD59-A6C34878D82A}">
                    <a16:rowId xmlns:a16="http://schemas.microsoft.com/office/drawing/2014/main" val="10000"/>
                  </a:ext>
                </a:extLst>
              </a:tr>
              <a:tr h="284525">
                <a:tc>
                  <a:txBody>
                    <a:bodyPr/>
                    <a:lstStyle/>
                    <a:p>
                      <a:pPr marL="0" marR="0" lvl="0" indent="0" algn="ctr" rtl="0">
                        <a:spcBef>
                          <a:spcPts val="0"/>
                        </a:spcBef>
                        <a:spcAft>
                          <a:spcPts val="0"/>
                        </a:spcAft>
                        <a:buNone/>
                      </a:pPr>
                      <a:r>
                        <a:rPr lang="en-US" sz="1800" b="1" u="none" strike="noStrike">
                          <a:latin typeface="Times New Roman"/>
                          <a:ea typeface="Times New Roman"/>
                          <a:cs typeface="Times New Roman"/>
                          <a:sym typeface="Times New Roman"/>
                        </a:rPr>
                        <a:t>B</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b="1" u="none" strike="noStrike">
                          <a:latin typeface="Times New Roman"/>
                          <a:ea typeface="Times New Roman"/>
                          <a:cs typeface="Times New Roman"/>
                          <a:sym typeface="Times New Roman"/>
                        </a:rPr>
                        <a:t>CRISP-DM Methodology</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01"/>
                  </a:ext>
                </a:extLst>
              </a:tr>
              <a:tr h="284525">
                <a:tc>
                  <a:txBody>
                    <a:bodyPr/>
                    <a:lstStyle/>
                    <a:p>
                      <a:pPr marL="0" marR="0" lvl="0" indent="0" algn="ctr" rtl="0">
                        <a:spcBef>
                          <a:spcPts val="0"/>
                        </a:spcBef>
                        <a:spcAft>
                          <a:spcPts val="0"/>
                        </a:spcAft>
                        <a:buNone/>
                      </a:pP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b="1" u="none" strike="noStrike">
                          <a:latin typeface="Times New Roman"/>
                          <a:ea typeface="Times New Roman"/>
                          <a:cs typeface="Times New Roman"/>
                          <a:sym typeface="Times New Roman"/>
                        </a:rPr>
                        <a:t>1– Business Understanding</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02"/>
                  </a:ext>
                </a:extLst>
              </a:tr>
              <a:tr h="284525">
                <a:tc>
                  <a:txBody>
                    <a:bodyPr/>
                    <a:lstStyle/>
                    <a:p>
                      <a:pPr marL="0" marR="0" lvl="0" indent="0" algn="ctr" rtl="0">
                        <a:spcBef>
                          <a:spcPts val="0"/>
                        </a:spcBef>
                        <a:spcAft>
                          <a:spcPts val="0"/>
                        </a:spcAft>
                        <a:buNone/>
                      </a:pP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b="1" u="none" strike="noStrike">
                          <a:latin typeface="Times New Roman"/>
                          <a:ea typeface="Times New Roman"/>
                          <a:cs typeface="Times New Roman"/>
                          <a:sym typeface="Times New Roman"/>
                        </a:rPr>
                        <a:t>2– Data Understanding</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03"/>
                  </a:ext>
                </a:extLst>
              </a:tr>
              <a:tr h="284525">
                <a:tc>
                  <a:txBody>
                    <a:bodyPr/>
                    <a:lstStyle/>
                    <a:p>
                      <a:pPr marL="0" marR="0" lvl="0" indent="0" algn="ctr" rtl="0">
                        <a:spcBef>
                          <a:spcPts val="0"/>
                        </a:spcBef>
                        <a:spcAft>
                          <a:spcPts val="0"/>
                        </a:spcAft>
                        <a:buNone/>
                      </a:pP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b="1" u="none" strike="noStrike">
                          <a:latin typeface="Times New Roman"/>
                          <a:ea typeface="Times New Roman"/>
                          <a:cs typeface="Times New Roman"/>
                          <a:sym typeface="Times New Roman"/>
                        </a:rPr>
                        <a:t>3– Data Preparation</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04"/>
                  </a:ext>
                </a:extLst>
              </a:tr>
              <a:tr h="284525">
                <a:tc>
                  <a:txBody>
                    <a:bodyPr/>
                    <a:lstStyle/>
                    <a:p>
                      <a:pPr marL="0" marR="0" lvl="0" indent="0" algn="ctr" rtl="0">
                        <a:spcBef>
                          <a:spcPts val="0"/>
                        </a:spcBef>
                        <a:spcAft>
                          <a:spcPts val="0"/>
                        </a:spcAft>
                        <a:buNone/>
                      </a:pP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u="none" strike="noStrike">
                          <a:latin typeface="Times New Roman"/>
                          <a:ea typeface="Times New Roman"/>
                          <a:cs typeface="Times New Roman"/>
                          <a:sym typeface="Times New Roman"/>
                        </a:rPr>
                        <a:t>          3.1 Data cleansing –  by inbuilt data Interpreter of Tableau</a:t>
                      </a:r>
                      <a:endParaRPr sz="1800" b="0"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05"/>
                  </a:ext>
                </a:extLst>
              </a:tr>
              <a:tr h="284525">
                <a:tc>
                  <a:txBody>
                    <a:bodyPr/>
                    <a:lstStyle/>
                    <a:p>
                      <a:pPr marL="0" marR="0" lvl="0" indent="0" algn="ctr" rtl="0">
                        <a:spcBef>
                          <a:spcPts val="0"/>
                        </a:spcBef>
                        <a:spcAft>
                          <a:spcPts val="0"/>
                        </a:spcAft>
                        <a:buNone/>
                      </a:pP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u="none" strike="noStrike">
                          <a:latin typeface="Times New Roman"/>
                          <a:ea typeface="Times New Roman"/>
                          <a:cs typeface="Times New Roman"/>
                          <a:sym typeface="Times New Roman"/>
                        </a:rPr>
                        <a:t>          3.2 For Handling missing values–  Filter in Tableau Data Source</a:t>
                      </a:r>
                      <a:endParaRPr sz="1800" b="0"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06"/>
                  </a:ext>
                </a:extLst>
              </a:tr>
              <a:tr h="284525">
                <a:tc>
                  <a:txBody>
                    <a:bodyPr/>
                    <a:lstStyle/>
                    <a:p>
                      <a:pPr marL="0" marR="0" lvl="0" indent="0" algn="ctr" rtl="0">
                        <a:spcBef>
                          <a:spcPts val="0"/>
                        </a:spcBef>
                        <a:spcAft>
                          <a:spcPts val="0"/>
                        </a:spcAft>
                        <a:buNone/>
                      </a:pP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u="none" strike="noStrike">
                          <a:latin typeface="Times New Roman"/>
                          <a:ea typeface="Times New Roman"/>
                          <a:cs typeface="Times New Roman"/>
                          <a:sym typeface="Times New Roman"/>
                        </a:rPr>
                        <a:t>          3.3 Outlier Treatment–  Identified and eliminated</a:t>
                      </a:r>
                      <a:endParaRPr sz="1800" b="0"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07"/>
                  </a:ext>
                </a:extLst>
              </a:tr>
              <a:tr h="284525">
                <a:tc>
                  <a:txBody>
                    <a:bodyPr/>
                    <a:lstStyle/>
                    <a:p>
                      <a:pPr marL="0" marR="0" lvl="0" indent="0" algn="ctr" rtl="0">
                        <a:spcBef>
                          <a:spcPts val="0"/>
                        </a:spcBef>
                        <a:spcAft>
                          <a:spcPts val="0"/>
                        </a:spcAft>
                        <a:buNone/>
                      </a:pP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u="none" strike="noStrike">
                          <a:latin typeface="Times New Roman"/>
                          <a:ea typeface="Times New Roman"/>
                          <a:cs typeface="Times New Roman"/>
                          <a:sym typeface="Times New Roman"/>
                        </a:rPr>
                        <a:t>          3.3 Outlier–  L2,L3 Login ID </a:t>
                      </a:r>
                      <a:endParaRPr sz="1800" b="0"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08"/>
                  </a:ext>
                </a:extLst>
              </a:tr>
              <a:tr h="284525">
                <a:tc>
                  <a:txBody>
                    <a:bodyPr/>
                    <a:lstStyle/>
                    <a:p>
                      <a:pPr marL="0" marR="0" lvl="0" indent="0" algn="ctr" rtl="0">
                        <a:spcBef>
                          <a:spcPts val="0"/>
                        </a:spcBef>
                        <a:spcAft>
                          <a:spcPts val="0"/>
                        </a:spcAft>
                        <a:buNone/>
                      </a:pPr>
                      <a:r>
                        <a:rPr lang="en-US" sz="1800" b="1" u="none" strike="noStrike">
                          <a:latin typeface="Times New Roman"/>
                          <a:ea typeface="Times New Roman"/>
                          <a:cs typeface="Times New Roman"/>
                          <a:sym typeface="Times New Roman"/>
                        </a:rPr>
                        <a:t>C</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b="1" u="none" strike="noStrike">
                          <a:latin typeface="Times New Roman"/>
                          <a:ea typeface="Times New Roman"/>
                          <a:cs typeface="Times New Roman"/>
                          <a:sym typeface="Times New Roman"/>
                        </a:rPr>
                        <a:t>Technical Stacks</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09"/>
                  </a:ext>
                </a:extLst>
              </a:tr>
              <a:tr h="284525">
                <a:tc>
                  <a:txBody>
                    <a:bodyPr/>
                    <a:lstStyle/>
                    <a:p>
                      <a:pPr marL="0" marR="0" lvl="0" indent="0" algn="ctr" rtl="0">
                        <a:spcBef>
                          <a:spcPts val="0"/>
                        </a:spcBef>
                        <a:spcAft>
                          <a:spcPts val="0"/>
                        </a:spcAft>
                        <a:buNone/>
                      </a:pPr>
                      <a:r>
                        <a:rPr lang="en-US" sz="1800" b="1" u="none" strike="noStrike">
                          <a:latin typeface="Times New Roman"/>
                          <a:ea typeface="Times New Roman"/>
                          <a:cs typeface="Times New Roman"/>
                          <a:sym typeface="Times New Roman"/>
                        </a:rPr>
                        <a:t>D</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b="1" u="none" strike="noStrike">
                          <a:latin typeface="Times New Roman"/>
                          <a:ea typeface="Times New Roman"/>
                          <a:cs typeface="Times New Roman"/>
                          <a:sym typeface="Times New Roman"/>
                        </a:rPr>
                        <a:t>Business Overview</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10"/>
                  </a:ext>
                </a:extLst>
              </a:tr>
              <a:tr h="284525">
                <a:tc>
                  <a:txBody>
                    <a:bodyPr/>
                    <a:lstStyle/>
                    <a:p>
                      <a:pPr marL="0" marR="0" lvl="0" indent="0" algn="ctr" rtl="0">
                        <a:spcBef>
                          <a:spcPts val="0"/>
                        </a:spcBef>
                        <a:spcAft>
                          <a:spcPts val="0"/>
                        </a:spcAft>
                        <a:buNone/>
                      </a:pP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u="none" strike="noStrike">
                          <a:latin typeface="Times New Roman"/>
                          <a:ea typeface="Times New Roman"/>
                          <a:cs typeface="Times New Roman"/>
                          <a:sym typeface="Times New Roman"/>
                        </a:rPr>
                        <a:t>          Business Overview : L2Login ID</a:t>
                      </a:r>
                      <a:endParaRPr sz="1800" b="0"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11"/>
                  </a:ext>
                </a:extLst>
              </a:tr>
              <a:tr h="284525">
                <a:tc>
                  <a:txBody>
                    <a:bodyPr/>
                    <a:lstStyle/>
                    <a:p>
                      <a:pPr marL="0" marR="0" lvl="0" indent="0" algn="ctr" rtl="0">
                        <a:spcBef>
                          <a:spcPts val="0"/>
                        </a:spcBef>
                        <a:spcAft>
                          <a:spcPts val="0"/>
                        </a:spcAft>
                        <a:buNone/>
                      </a:pPr>
                      <a:r>
                        <a:rPr lang="en-US" sz="1800" b="1" u="none" strike="noStrike">
                          <a:latin typeface="Times New Roman"/>
                          <a:ea typeface="Times New Roman"/>
                          <a:cs typeface="Times New Roman"/>
                          <a:sym typeface="Times New Roman"/>
                        </a:rPr>
                        <a:t>E</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b="1" u="none" strike="noStrike">
                          <a:latin typeface="Times New Roman"/>
                          <a:ea typeface="Times New Roman"/>
                          <a:cs typeface="Times New Roman"/>
                          <a:sym typeface="Times New Roman"/>
                        </a:rPr>
                        <a:t>Calculated Fields and Parameters</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12"/>
                  </a:ext>
                </a:extLst>
              </a:tr>
              <a:tr h="284525">
                <a:tc>
                  <a:txBody>
                    <a:bodyPr/>
                    <a:lstStyle/>
                    <a:p>
                      <a:pPr marL="0" marR="0" lvl="0" indent="0" algn="ctr" rtl="0">
                        <a:spcBef>
                          <a:spcPts val="0"/>
                        </a:spcBef>
                        <a:spcAft>
                          <a:spcPts val="0"/>
                        </a:spcAft>
                        <a:buNone/>
                      </a:pPr>
                      <a:r>
                        <a:rPr lang="en-US" sz="1800" b="1" u="none" strike="noStrike">
                          <a:latin typeface="Times New Roman"/>
                          <a:ea typeface="Times New Roman"/>
                          <a:cs typeface="Times New Roman"/>
                          <a:sym typeface="Times New Roman"/>
                        </a:rPr>
                        <a:t>F</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b="1" u="none" strike="noStrike">
                          <a:latin typeface="Times New Roman"/>
                          <a:ea typeface="Times New Roman"/>
                          <a:cs typeface="Times New Roman"/>
                          <a:sym typeface="Times New Roman"/>
                        </a:rPr>
                        <a:t>Objective :Operation performed on the Baggage </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13"/>
                  </a:ext>
                </a:extLst>
              </a:tr>
              <a:tr h="284525">
                <a:tc>
                  <a:txBody>
                    <a:bodyPr/>
                    <a:lstStyle/>
                    <a:p>
                      <a:pPr marL="0" marR="0" lvl="0" indent="0" algn="ctr" rtl="0">
                        <a:spcBef>
                          <a:spcPts val="0"/>
                        </a:spcBef>
                        <a:spcAft>
                          <a:spcPts val="0"/>
                        </a:spcAft>
                        <a:buNone/>
                      </a:pP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u="none" strike="noStrike">
                          <a:latin typeface="Times New Roman"/>
                          <a:ea typeface="Times New Roman"/>
                          <a:cs typeface="Times New Roman"/>
                          <a:sym typeface="Times New Roman"/>
                        </a:rPr>
                        <a:t>          Project Architecture / Data Pipeline</a:t>
                      </a:r>
                      <a:endParaRPr sz="1800" b="0"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14"/>
                  </a:ext>
                </a:extLst>
              </a:tr>
              <a:tr h="284525">
                <a:tc>
                  <a:txBody>
                    <a:bodyPr/>
                    <a:lstStyle/>
                    <a:p>
                      <a:pPr marL="0" marR="0" lvl="0" indent="0" algn="ctr" rtl="0">
                        <a:spcBef>
                          <a:spcPts val="0"/>
                        </a:spcBef>
                        <a:spcAft>
                          <a:spcPts val="0"/>
                        </a:spcAft>
                        <a:buNone/>
                      </a:pP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u="none" strike="noStrike">
                          <a:latin typeface="Times New Roman"/>
                          <a:ea typeface="Times New Roman"/>
                          <a:cs typeface="Times New Roman"/>
                          <a:sym typeface="Times New Roman"/>
                        </a:rPr>
                        <a:t>          Avg Time taken at  L2Decision by L2Login ID</a:t>
                      </a:r>
                      <a:endParaRPr sz="1800" b="0"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15"/>
                  </a:ext>
                </a:extLst>
              </a:tr>
              <a:tr h="284525">
                <a:tc>
                  <a:txBody>
                    <a:bodyPr/>
                    <a:lstStyle/>
                    <a:p>
                      <a:pPr marL="0" marR="0" lvl="0" indent="0" algn="ctr" rtl="0">
                        <a:spcBef>
                          <a:spcPts val="0"/>
                        </a:spcBef>
                        <a:spcAft>
                          <a:spcPts val="0"/>
                        </a:spcAft>
                        <a:buNone/>
                      </a:pP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u="none" strike="noStrike">
                          <a:latin typeface="Times New Roman"/>
                          <a:ea typeface="Times New Roman"/>
                          <a:cs typeface="Times New Roman"/>
                          <a:sym typeface="Times New Roman"/>
                        </a:rPr>
                        <a:t>          Avg Time taken for L3Decision by L3Login ID</a:t>
                      </a:r>
                      <a:endParaRPr sz="1800" b="0"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16"/>
                  </a:ext>
                </a:extLst>
              </a:tr>
              <a:tr h="284525">
                <a:tc>
                  <a:txBody>
                    <a:bodyPr/>
                    <a:lstStyle/>
                    <a:p>
                      <a:pPr marL="0" marR="0" lvl="0" indent="0" algn="ctr" rtl="0">
                        <a:spcBef>
                          <a:spcPts val="0"/>
                        </a:spcBef>
                        <a:spcAft>
                          <a:spcPts val="0"/>
                        </a:spcAft>
                        <a:buNone/>
                      </a:pPr>
                      <a:r>
                        <a:rPr lang="en-US" sz="1800" b="1" u="none" strike="noStrike">
                          <a:latin typeface="Times New Roman"/>
                          <a:ea typeface="Times New Roman"/>
                          <a:cs typeface="Times New Roman"/>
                          <a:sym typeface="Times New Roman"/>
                        </a:rPr>
                        <a:t>G</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b="1" u="none" strike="noStrike">
                          <a:latin typeface="Times New Roman"/>
                          <a:ea typeface="Times New Roman"/>
                          <a:cs typeface="Times New Roman"/>
                          <a:sym typeface="Times New Roman"/>
                        </a:rPr>
                        <a:t>Final Inferences </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17"/>
                  </a:ext>
                </a:extLst>
              </a:tr>
              <a:tr h="224375">
                <a:tc>
                  <a:txBody>
                    <a:bodyPr/>
                    <a:lstStyle/>
                    <a:p>
                      <a:pPr marL="0" marR="0" lvl="0" indent="0" algn="ctr" rtl="0">
                        <a:spcBef>
                          <a:spcPts val="0"/>
                        </a:spcBef>
                        <a:spcAft>
                          <a:spcPts val="0"/>
                        </a:spcAft>
                        <a:buNone/>
                      </a:pPr>
                      <a:r>
                        <a:rPr lang="en-US" sz="1800" b="1" u="none" strike="noStrike">
                          <a:latin typeface="Times New Roman"/>
                          <a:ea typeface="Times New Roman"/>
                          <a:cs typeface="Times New Roman"/>
                          <a:sym typeface="Times New Roman"/>
                        </a:rPr>
                        <a:t>H</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tc>
                  <a:txBody>
                    <a:bodyPr/>
                    <a:lstStyle/>
                    <a:p>
                      <a:pPr marL="0" marR="0" lvl="0" indent="0" algn="l" rtl="0">
                        <a:spcBef>
                          <a:spcPts val="0"/>
                        </a:spcBef>
                        <a:spcAft>
                          <a:spcPts val="0"/>
                        </a:spcAft>
                        <a:buNone/>
                      </a:pPr>
                      <a:r>
                        <a:rPr lang="en-US" sz="1800" b="1" u="none" strike="noStrike">
                          <a:latin typeface="Times New Roman"/>
                          <a:ea typeface="Times New Roman"/>
                          <a:cs typeface="Times New Roman"/>
                          <a:sym typeface="Times New Roman"/>
                        </a:rPr>
                        <a:t>Future scope</a:t>
                      </a:r>
                      <a:endParaRPr sz="1800" b="1" i="0" u="none" strike="noStrike">
                        <a:solidFill>
                          <a:srgbClr val="000000"/>
                        </a:solidFill>
                        <a:latin typeface="Times New Roman"/>
                        <a:ea typeface="Times New Roman"/>
                        <a:cs typeface="Times New Roman"/>
                        <a:sym typeface="Times New Roman"/>
                      </a:endParaRPr>
                    </a:p>
                  </a:txBody>
                  <a:tcPr marL="9525" marR="9525" marT="9525" marB="0" anchor="b">
                    <a:solidFill>
                      <a:srgbClr val="DDEAF6"/>
                    </a:solidFill>
                  </a:tcPr>
                </a:tc>
                <a:extLst>
                  <a:ext uri="{0D108BD9-81ED-4DB2-BD59-A6C34878D82A}">
                    <a16:rowId xmlns:a16="http://schemas.microsoft.com/office/drawing/2014/main" val="10018"/>
                  </a:ext>
                </a:extLst>
              </a:tr>
            </a:tbl>
          </a:graphicData>
        </a:graphic>
      </p:graphicFrame>
      <p:sp>
        <p:nvSpPr>
          <p:cNvPr id="117" name="Google Shape;117;p5"/>
          <p:cNvSpPr txBox="1"/>
          <p:nvPr/>
        </p:nvSpPr>
        <p:spPr>
          <a:xfrm>
            <a:off x="195152" y="108657"/>
            <a:ext cx="5095941"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0" i="0" u="none" strike="noStrike" cap="none">
                <a:solidFill>
                  <a:schemeClr val="dk1"/>
                </a:solidFill>
                <a:latin typeface="Times New Roman"/>
                <a:ea typeface="Times New Roman"/>
                <a:cs typeface="Times New Roman"/>
                <a:sym typeface="Times New Roman"/>
              </a:rPr>
              <a:t>Content of the presentation</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3"/>
          <p:cNvSpPr txBox="1">
            <a:spLocks noGrp="1"/>
          </p:cNvSpPr>
          <p:nvPr>
            <p:ph type="title"/>
          </p:nvPr>
        </p:nvSpPr>
        <p:spPr>
          <a:xfrm>
            <a:off x="469900" y="2498456"/>
            <a:ext cx="10515600" cy="923330"/>
          </a:xfrm>
          <a:prstGeom prst="rect">
            <a:avLst/>
          </a:prstGeom>
          <a:noFill/>
          <a:ln>
            <a:noFill/>
          </a:ln>
        </p:spPr>
        <p:txBody>
          <a:bodyPr spcFirstLastPara="1" wrap="square" lIns="91425" tIns="45700" rIns="91425" bIns="45700" anchor="ctr" anchorCtr="0">
            <a:spAutoFit/>
          </a:bodyPr>
          <a:lstStyle/>
          <a:p>
            <a:pPr marL="0" lvl="0" indent="0" algn="ctr" rtl="0">
              <a:lnSpc>
                <a:spcPct val="90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Operations based on Login ids/, time taken. To find out total operation performed on the baggage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sp>
        <p:nvSpPr>
          <p:cNvPr id="278" name="Google Shape;278;p24"/>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79" name="Google Shape;279;p24"/>
          <p:cNvSpPr txBox="1"/>
          <p:nvPr/>
        </p:nvSpPr>
        <p:spPr>
          <a:xfrm>
            <a:off x="-1" y="222365"/>
            <a:ext cx="11761663" cy="507831"/>
          </a:xfrm>
          <a:prstGeom prst="rect">
            <a:avLst/>
          </a:prstGeom>
          <a:noFill/>
          <a:ln>
            <a:noFill/>
          </a:ln>
        </p:spPr>
        <p:txBody>
          <a:bodyPr spcFirstLastPara="1" wrap="square" lIns="91425" tIns="45700" rIns="91425" bIns="45700" anchor="ctr" anchorCtr="0">
            <a:spAutoFit/>
          </a:bodyPr>
          <a:lstStyle/>
          <a:p>
            <a:pPr marL="914400" marR="0" lvl="2" indent="0" algn="l" rtl="0">
              <a:lnSpc>
                <a:spcPct val="90000"/>
              </a:lnSpc>
              <a:spcBef>
                <a:spcPts val="0"/>
              </a:spcBef>
              <a:spcAft>
                <a:spcPts val="0"/>
              </a:spcAft>
              <a:buNone/>
            </a:pPr>
            <a:r>
              <a:rPr lang="en-US" sz="3000" b="0" i="0" u="none" strike="noStrike" cap="none">
                <a:solidFill>
                  <a:schemeClr val="dk1"/>
                </a:solidFill>
                <a:latin typeface="Times New Roman"/>
                <a:ea typeface="Times New Roman"/>
                <a:cs typeface="Times New Roman"/>
                <a:sym typeface="Times New Roman"/>
              </a:rPr>
              <a:t>Outlier : L2LoginID and L3LoginID</a:t>
            </a:r>
            <a:endParaRPr sz="3000" b="0" i="0" u="none" strike="noStrike" cap="none">
              <a:solidFill>
                <a:schemeClr val="dk1"/>
              </a:solidFill>
              <a:latin typeface="Times New Roman"/>
              <a:ea typeface="Times New Roman"/>
              <a:cs typeface="Times New Roman"/>
              <a:sym typeface="Times New Roman"/>
            </a:endParaRPr>
          </a:p>
        </p:txBody>
      </p:sp>
      <p:sp>
        <p:nvSpPr>
          <p:cNvPr id="280" name="Google Shape;280;p24"/>
          <p:cNvSpPr txBox="1"/>
          <p:nvPr/>
        </p:nvSpPr>
        <p:spPr>
          <a:xfrm>
            <a:off x="298758" y="5530325"/>
            <a:ext cx="1103349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57070"/>
                </a:solidFill>
                <a:latin typeface="Times New Roman"/>
                <a:ea typeface="Times New Roman"/>
                <a:cs typeface="Times New Roman"/>
                <a:sym typeface="Times New Roman"/>
              </a:rPr>
              <a:t>Inferences </a:t>
            </a:r>
            <a:endParaRPr/>
          </a:p>
          <a:p>
            <a:pPr marL="285750" marR="0" lvl="0" indent="-285750" algn="l" rtl="0">
              <a:spcBef>
                <a:spcPts val="0"/>
              </a:spcBef>
              <a:spcAft>
                <a:spcPts val="0"/>
              </a:spcAft>
              <a:buClr>
                <a:srgbClr val="757070"/>
              </a:buClr>
              <a:buSzPts val="1800"/>
              <a:buFont typeface="Arial"/>
              <a:buChar char="•"/>
            </a:pPr>
            <a:r>
              <a:rPr lang="en-US" sz="1800">
                <a:solidFill>
                  <a:srgbClr val="757070"/>
                </a:solidFill>
                <a:latin typeface="Times New Roman"/>
                <a:ea typeface="Times New Roman"/>
                <a:cs typeface="Times New Roman"/>
                <a:sym typeface="Times New Roman"/>
              </a:rPr>
              <a:t>1-  Operator with Login ID 31225 has extreme number of accepted bags at both the Decision level L2 and L3</a:t>
            </a:r>
            <a:endParaRPr/>
          </a:p>
          <a:p>
            <a:pPr marL="285750" marR="0" lvl="0" indent="-285750" algn="l" rtl="0">
              <a:spcBef>
                <a:spcPts val="0"/>
              </a:spcBef>
              <a:spcAft>
                <a:spcPts val="0"/>
              </a:spcAft>
              <a:buClr>
                <a:srgbClr val="757070"/>
              </a:buClr>
              <a:buSzPts val="1800"/>
              <a:buFont typeface="Arial"/>
              <a:buChar char="•"/>
            </a:pPr>
            <a:r>
              <a:rPr lang="en-US" sz="1800">
                <a:solidFill>
                  <a:srgbClr val="757070"/>
                </a:solidFill>
                <a:latin typeface="Times New Roman"/>
                <a:ea typeface="Times New Roman"/>
                <a:cs typeface="Times New Roman"/>
                <a:sym typeface="Times New Roman"/>
              </a:rPr>
              <a:t>2-  Most Default Reject Bags does not have any login ID at both L2 and L3 Decision</a:t>
            </a:r>
            <a:endParaRPr/>
          </a:p>
        </p:txBody>
      </p:sp>
      <p:pic>
        <p:nvPicPr>
          <p:cNvPr id="281" name="Google Shape;281;p24" descr="Sheet 1"/>
          <p:cNvPicPr preferRelativeResize="0"/>
          <p:nvPr/>
        </p:nvPicPr>
        <p:blipFill rotWithShape="1">
          <a:blip r:embed="rId3">
            <a:alphaModFix/>
          </a:blip>
          <a:srcRect/>
          <a:stretch/>
        </p:blipFill>
        <p:spPr>
          <a:xfrm>
            <a:off x="232657" y="1044651"/>
            <a:ext cx="5648173" cy="2865186"/>
          </a:xfrm>
          <a:prstGeom prst="rect">
            <a:avLst/>
          </a:prstGeom>
          <a:noFill/>
          <a:ln>
            <a:noFill/>
          </a:ln>
        </p:spPr>
      </p:pic>
      <p:pic>
        <p:nvPicPr>
          <p:cNvPr id="282" name="Google Shape;282;p24" descr="Sheet 1 (2)"/>
          <p:cNvPicPr preferRelativeResize="0"/>
          <p:nvPr/>
        </p:nvPicPr>
        <p:blipFill rotWithShape="1">
          <a:blip r:embed="rId4">
            <a:alphaModFix/>
          </a:blip>
          <a:srcRect/>
          <a:stretch/>
        </p:blipFill>
        <p:spPr>
          <a:xfrm>
            <a:off x="6202381" y="1032999"/>
            <a:ext cx="5437168" cy="2876838"/>
          </a:xfrm>
          <a:prstGeom prst="rect">
            <a:avLst/>
          </a:prstGeom>
          <a:noFill/>
          <a:ln>
            <a:noFill/>
          </a:ln>
        </p:spPr>
      </p:pic>
      <p:sp>
        <p:nvSpPr>
          <p:cNvPr id="283" name="Google Shape;283;p24"/>
          <p:cNvSpPr/>
          <p:nvPr/>
        </p:nvSpPr>
        <p:spPr>
          <a:xfrm>
            <a:off x="5343181" y="1641513"/>
            <a:ext cx="627961" cy="341523"/>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24"/>
          <p:cNvSpPr/>
          <p:nvPr/>
        </p:nvSpPr>
        <p:spPr>
          <a:xfrm>
            <a:off x="10642294" y="1641513"/>
            <a:ext cx="537990" cy="341523"/>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24" descr="blob:https://web.whatsapp.com/090f6eee-c40e-4b1e-8d6f-855c1dc0190c"/>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9"/>
        <p:cNvGrpSpPr/>
        <p:nvPr/>
      </p:nvGrpSpPr>
      <p:grpSpPr>
        <a:xfrm>
          <a:off x="0" y="0"/>
          <a:ext cx="0" cy="0"/>
          <a:chOff x="0" y="0"/>
          <a:chExt cx="0" cy="0"/>
        </a:xfrm>
      </p:grpSpPr>
      <p:sp>
        <p:nvSpPr>
          <p:cNvPr id="290" name="Google Shape;290;p25"/>
          <p:cNvSpPr txBox="1">
            <a:spLocks noGrp="1"/>
          </p:cNvSpPr>
          <p:nvPr>
            <p:ph type="title"/>
          </p:nvPr>
        </p:nvSpPr>
        <p:spPr>
          <a:xfrm>
            <a:off x="292962" y="183728"/>
            <a:ext cx="10460115"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Data Understanding: L2Login ID</a:t>
            </a:r>
            <a:endParaRPr/>
          </a:p>
        </p:txBody>
      </p:sp>
      <p:sp>
        <p:nvSpPr>
          <p:cNvPr id="291" name="Google Shape;291;p25"/>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292" name="Google Shape;292;p25"/>
          <p:cNvPicPr preferRelativeResize="0"/>
          <p:nvPr/>
        </p:nvPicPr>
        <p:blipFill rotWithShape="1">
          <a:blip r:embed="rId3">
            <a:alphaModFix/>
          </a:blip>
          <a:srcRect/>
          <a:stretch/>
        </p:blipFill>
        <p:spPr>
          <a:xfrm>
            <a:off x="271755" y="970298"/>
            <a:ext cx="7404054" cy="4777221"/>
          </a:xfrm>
          <a:prstGeom prst="rect">
            <a:avLst/>
          </a:prstGeom>
          <a:noFill/>
          <a:ln>
            <a:noFill/>
          </a:ln>
        </p:spPr>
      </p:pic>
      <p:pic>
        <p:nvPicPr>
          <p:cNvPr id="293" name="Google Shape;293;p25"/>
          <p:cNvPicPr preferRelativeResize="0"/>
          <p:nvPr/>
        </p:nvPicPr>
        <p:blipFill rotWithShape="1">
          <a:blip r:embed="rId4">
            <a:alphaModFix/>
          </a:blip>
          <a:srcRect/>
          <a:stretch/>
        </p:blipFill>
        <p:spPr>
          <a:xfrm>
            <a:off x="7789841" y="2579447"/>
            <a:ext cx="4148874" cy="1606185"/>
          </a:xfrm>
          <a:prstGeom prst="rect">
            <a:avLst/>
          </a:prstGeom>
          <a:noFill/>
          <a:ln>
            <a:noFill/>
          </a:ln>
        </p:spPr>
      </p:pic>
      <p:pic>
        <p:nvPicPr>
          <p:cNvPr id="294" name="Google Shape;294;p25"/>
          <p:cNvPicPr preferRelativeResize="0"/>
          <p:nvPr/>
        </p:nvPicPr>
        <p:blipFill rotWithShape="1">
          <a:blip r:embed="rId5">
            <a:alphaModFix/>
          </a:blip>
          <a:srcRect/>
          <a:stretch/>
        </p:blipFill>
        <p:spPr>
          <a:xfrm>
            <a:off x="7789841" y="970297"/>
            <a:ext cx="4148874" cy="1592599"/>
          </a:xfrm>
          <a:prstGeom prst="rect">
            <a:avLst/>
          </a:prstGeom>
          <a:noFill/>
          <a:ln>
            <a:noFill/>
          </a:ln>
        </p:spPr>
      </p:pic>
      <p:pic>
        <p:nvPicPr>
          <p:cNvPr id="295" name="Google Shape;295;p25"/>
          <p:cNvPicPr preferRelativeResize="0"/>
          <p:nvPr/>
        </p:nvPicPr>
        <p:blipFill rotWithShape="1">
          <a:blip r:embed="rId6">
            <a:alphaModFix/>
          </a:blip>
          <a:srcRect/>
          <a:stretch/>
        </p:blipFill>
        <p:spPr>
          <a:xfrm>
            <a:off x="7789841" y="4185632"/>
            <a:ext cx="4148874" cy="1561887"/>
          </a:xfrm>
          <a:prstGeom prst="rect">
            <a:avLst/>
          </a:prstGeom>
          <a:noFill/>
          <a:ln>
            <a:noFill/>
          </a:ln>
        </p:spPr>
      </p:pic>
      <p:sp>
        <p:nvSpPr>
          <p:cNvPr id="296" name="Google Shape;296;p25"/>
          <p:cNvSpPr txBox="1"/>
          <p:nvPr/>
        </p:nvSpPr>
        <p:spPr>
          <a:xfrm>
            <a:off x="141668" y="5872765"/>
            <a:ext cx="11892747"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800"/>
              <a:buFont typeface="Arial"/>
              <a:buChar char="•"/>
            </a:pPr>
            <a:r>
              <a:rPr lang="en-US" sz="1800">
                <a:solidFill>
                  <a:srgbClr val="3F3F3F"/>
                </a:solidFill>
                <a:latin typeface="Times New Roman"/>
                <a:ea typeface="Times New Roman"/>
                <a:cs typeface="Times New Roman"/>
                <a:sym typeface="Times New Roman"/>
              </a:rPr>
              <a:t>The above pattern can be only seen in </a:t>
            </a:r>
            <a:r>
              <a:rPr lang="en-US" sz="1800" b="1">
                <a:solidFill>
                  <a:srgbClr val="FF0000"/>
                </a:solidFill>
                <a:latin typeface="Times New Roman"/>
                <a:ea typeface="Times New Roman"/>
                <a:cs typeface="Times New Roman"/>
                <a:sym typeface="Times New Roman"/>
              </a:rPr>
              <a:t>Default Reject</a:t>
            </a:r>
            <a:r>
              <a:rPr lang="en-US" sz="1800">
                <a:solidFill>
                  <a:srgbClr val="3F3F3F"/>
                </a:solidFill>
                <a:latin typeface="Times New Roman"/>
                <a:ea typeface="Times New Roman"/>
                <a:cs typeface="Times New Roman"/>
                <a:sym typeface="Times New Roman"/>
              </a:rPr>
              <a:t>. Blank login id is only present in the default Reject. </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rgbClr val="3F3F3F"/>
              </a:buClr>
              <a:buSzPts val="1800"/>
              <a:buFont typeface="Arial"/>
              <a:buChar char="•"/>
            </a:pPr>
            <a:r>
              <a:rPr lang="en-US" sz="1800">
                <a:solidFill>
                  <a:srgbClr val="3F3F3F"/>
                </a:solidFill>
                <a:latin typeface="Times New Roman"/>
                <a:ea typeface="Times New Roman"/>
                <a:cs typeface="Times New Roman"/>
                <a:sym typeface="Times New Roman"/>
              </a:rPr>
              <a:t>Total Default Rejects are </a:t>
            </a:r>
            <a:r>
              <a:rPr lang="en-US" sz="1800" b="1">
                <a:solidFill>
                  <a:srgbClr val="0070C0"/>
                </a:solidFill>
                <a:latin typeface="Times New Roman"/>
                <a:ea typeface="Times New Roman"/>
                <a:cs typeface="Times New Roman"/>
                <a:sym typeface="Times New Roman"/>
              </a:rPr>
              <a:t>33384</a:t>
            </a:r>
            <a:r>
              <a:rPr lang="en-US" sz="1800">
                <a:solidFill>
                  <a:srgbClr val="3F3F3F"/>
                </a:solidFill>
                <a:latin typeface="Times New Roman"/>
                <a:ea typeface="Times New Roman"/>
                <a:cs typeface="Times New Roman"/>
                <a:sym typeface="Times New Roman"/>
              </a:rPr>
              <a:t>, and 33283 does not have any login ID</a:t>
            </a:r>
            <a:endParaRPr sz="1800">
              <a:solidFill>
                <a:srgbClr val="3F3F3F"/>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6"/>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02" name="Google Shape;302;p26" descr="Bag Analysis Summary"/>
          <p:cNvPicPr preferRelativeResize="0"/>
          <p:nvPr/>
        </p:nvPicPr>
        <p:blipFill rotWithShape="1">
          <a:blip r:embed="rId3">
            <a:alphaModFix/>
          </a:blip>
          <a:srcRect/>
          <a:stretch/>
        </p:blipFill>
        <p:spPr>
          <a:xfrm>
            <a:off x="254000" y="825500"/>
            <a:ext cx="11531599" cy="5422900"/>
          </a:xfrm>
          <a:prstGeom prst="rect">
            <a:avLst/>
          </a:prstGeom>
          <a:noFill/>
          <a:ln>
            <a:noFill/>
          </a:ln>
        </p:spPr>
      </p:pic>
      <p:sp>
        <p:nvSpPr>
          <p:cNvPr id="303" name="Google Shape;303;p26"/>
          <p:cNvSpPr txBox="1"/>
          <p:nvPr/>
        </p:nvSpPr>
        <p:spPr>
          <a:xfrm>
            <a:off x="254000" y="241300"/>
            <a:ext cx="116205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a:solidFill>
                  <a:schemeClr val="dk1"/>
                </a:solidFill>
                <a:latin typeface="Times New Roman"/>
                <a:ea typeface="Times New Roman"/>
                <a:cs typeface="Times New Roman"/>
                <a:sym typeface="Times New Roman"/>
              </a:rPr>
              <a:t> To identify the status &amp; time limits</a:t>
            </a:r>
            <a:endParaRPr sz="30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7"/>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309" name="Google Shape;309;p27" descr="Dashboard 5"/>
          <p:cNvPicPr preferRelativeResize="0"/>
          <p:nvPr/>
        </p:nvPicPr>
        <p:blipFill rotWithShape="1">
          <a:blip r:embed="rId3">
            <a:alphaModFix/>
          </a:blip>
          <a:srcRect/>
          <a:stretch/>
        </p:blipFill>
        <p:spPr>
          <a:xfrm>
            <a:off x="431800" y="279400"/>
            <a:ext cx="11379200" cy="596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3"/>
        <p:cNvGrpSpPr/>
        <p:nvPr/>
      </p:nvGrpSpPr>
      <p:grpSpPr>
        <a:xfrm>
          <a:off x="0" y="0"/>
          <a:ext cx="0" cy="0"/>
          <a:chOff x="0" y="0"/>
          <a:chExt cx="0" cy="0"/>
        </a:xfrm>
      </p:grpSpPr>
      <p:sp>
        <p:nvSpPr>
          <p:cNvPr id="314" name="Google Shape;314;p28"/>
          <p:cNvSpPr txBox="1">
            <a:spLocks noGrp="1"/>
          </p:cNvSpPr>
          <p:nvPr>
            <p:ph type="title"/>
          </p:nvPr>
        </p:nvSpPr>
        <p:spPr>
          <a:xfrm>
            <a:off x="292962" y="183728"/>
            <a:ext cx="10460115"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Avg. Time taken for L2Decision by L2Login ID</a:t>
            </a:r>
            <a:endParaRPr/>
          </a:p>
        </p:txBody>
      </p:sp>
      <p:sp>
        <p:nvSpPr>
          <p:cNvPr id="315" name="Google Shape;315;p28"/>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16" name="Google Shape;316;p28"/>
          <p:cNvSpPr txBox="1"/>
          <p:nvPr/>
        </p:nvSpPr>
        <p:spPr>
          <a:xfrm>
            <a:off x="5415" y="5567695"/>
            <a:ext cx="12669105"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rgbClr val="3F3F3F"/>
              </a:solidFill>
              <a:latin typeface="Times New Roman"/>
              <a:ea typeface="Times New Roman"/>
              <a:cs typeface="Times New Roman"/>
              <a:sym typeface="Times New Roman"/>
            </a:endParaRPr>
          </a:p>
          <a:p>
            <a:pPr marL="285750" marR="0" lvl="0" indent="-285750" algn="l" rtl="0">
              <a:spcBef>
                <a:spcPts val="0"/>
              </a:spcBef>
              <a:spcAft>
                <a:spcPts val="0"/>
              </a:spcAft>
              <a:buClr>
                <a:srgbClr val="3F3F3F"/>
              </a:buClr>
              <a:buSzPts val="1800"/>
              <a:buFont typeface="Arial"/>
              <a:buChar char="•"/>
            </a:pPr>
            <a:r>
              <a:rPr lang="en-US" sz="1800">
                <a:solidFill>
                  <a:srgbClr val="3F3F3F"/>
                </a:solidFill>
                <a:latin typeface="Times New Roman"/>
                <a:ea typeface="Times New Roman"/>
                <a:cs typeface="Times New Roman"/>
                <a:sym typeface="Times New Roman"/>
              </a:rPr>
              <a:t>It can be observed that </a:t>
            </a:r>
            <a:r>
              <a:rPr lang="en-US" sz="1800" b="1">
                <a:solidFill>
                  <a:srgbClr val="FF0000"/>
                </a:solidFill>
                <a:latin typeface="Times New Roman"/>
                <a:ea typeface="Times New Roman"/>
                <a:cs typeface="Times New Roman"/>
                <a:sym typeface="Times New Roman"/>
              </a:rPr>
              <a:t>after 1 min </a:t>
            </a:r>
            <a:r>
              <a:rPr lang="en-US" sz="1800">
                <a:solidFill>
                  <a:srgbClr val="3F3F3F"/>
                </a:solidFill>
                <a:latin typeface="Times New Roman"/>
                <a:ea typeface="Times New Roman"/>
                <a:cs typeface="Times New Roman"/>
                <a:sym typeface="Times New Roman"/>
              </a:rPr>
              <a:t>the bags are automatically getting the status of  </a:t>
            </a:r>
            <a:r>
              <a:rPr lang="en-US" sz="1800" b="1">
                <a:solidFill>
                  <a:srgbClr val="FF0000"/>
                </a:solidFill>
                <a:latin typeface="Times New Roman"/>
                <a:ea typeface="Times New Roman"/>
                <a:cs typeface="Times New Roman"/>
                <a:sym typeface="Times New Roman"/>
              </a:rPr>
              <a:t>Default Reject</a:t>
            </a:r>
            <a:r>
              <a:rPr lang="en-US" sz="1800">
                <a:solidFill>
                  <a:srgbClr val="3F3F3F"/>
                </a:solidFill>
                <a:latin typeface="Times New Roman"/>
                <a:ea typeface="Times New Roman"/>
                <a:cs typeface="Times New Roman"/>
                <a:sym typeface="Times New Roman"/>
              </a:rPr>
              <a:t>.</a:t>
            </a:r>
            <a:endParaRPr/>
          </a:p>
          <a:p>
            <a:pPr marL="285750" marR="0" lvl="0" indent="-285750" algn="l" rtl="0">
              <a:spcBef>
                <a:spcPts val="0"/>
              </a:spcBef>
              <a:spcAft>
                <a:spcPts val="0"/>
              </a:spcAft>
              <a:buClr>
                <a:srgbClr val="3F3F3F"/>
              </a:buClr>
              <a:buSzPts val="1800"/>
              <a:buFont typeface="Arial"/>
              <a:buChar char="•"/>
            </a:pPr>
            <a:r>
              <a:rPr lang="en-US" sz="1800">
                <a:solidFill>
                  <a:srgbClr val="3F3F3F"/>
                </a:solidFill>
                <a:latin typeface="Times New Roman"/>
                <a:ea typeface="Times New Roman"/>
                <a:cs typeface="Times New Roman"/>
                <a:sym typeface="Times New Roman"/>
              </a:rPr>
              <a:t>At L2 Decision </a:t>
            </a:r>
            <a:r>
              <a:rPr lang="en-US" sz="1800" b="1">
                <a:solidFill>
                  <a:srgbClr val="7030A0"/>
                </a:solidFill>
                <a:latin typeface="Times New Roman"/>
                <a:ea typeface="Times New Roman"/>
                <a:cs typeface="Times New Roman"/>
                <a:sym typeface="Times New Roman"/>
              </a:rPr>
              <a:t>Time out </a:t>
            </a:r>
            <a:r>
              <a:rPr lang="en-US" sz="1800">
                <a:solidFill>
                  <a:srgbClr val="3F3F3F"/>
                </a:solidFill>
                <a:latin typeface="Times New Roman"/>
                <a:ea typeface="Times New Roman"/>
                <a:cs typeface="Times New Roman"/>
                <a:sym typeface="Times New Roman"/>
              </a:rPr>
              <a:t>is made in </a:t>
            </a:r>
            <a:r>
              <a:rPr lang="en-US" sz="1800" b="1">
                <a:solidFill>
                  <a:srgbClr val="7030A0"/>
                </a:solidFill>
                <a:latin typeface="Times New Roman"/>
                <a:ea typeface="Times New Roman"/>
                <a:cs typeface="Times New Roman"/>
                <a:sym typeface="Times New Roman"/>
              </a:rPr>
              <a:t>0 seconds</a:t>
            </a:r>
            <a:r>
              <a:rPr lang="en-US" sz="1800">
                <a:solidFill>
                  <a:srgbClr val="3F3F3F"/>
                </a:solidFill>
                <a:latin typeface="Times New Roman"/>
                <a:ea typeface="Times New Roman"/>
                <a:cs typeface="Times New Roman"/>
                <a:sym typeface="Times New Roman"/>
              </a:rPr>
              <a:t>, bags are skipping the decision</a:t>
            </a:r>
            <a:endParaRPr/>
          </a:p>
        </p:txBody>
      </p:sp>
      <p:grpSp>
        <p:nvGrpSpPr>
          <p:cNvPr id="317" name="Google Shape;317;p28"/>
          <p:cNvGrpSpPr/>
          <p:nvPr/>
        </p:nvGrpSpPr>
        <p:grpSpPr>
          <a:xfrm>
            <a:off x="429021" y="892218"/>
            <a:ext cx="11146817" cy="4942114"/>
            <a:chOff x="500907" y="849086"/>
            <a:chExt cx="11146817" cy="4942114"/>
          </a:xfrm>
        </p:grpSpPr>
        <p:grpSp>
          <p:nvGrpSpPr>
            <p:cNvPr id="318" name="Google Shape;318;p28"/>
            <p:cNvGrpSpPr/>
            <p:nvPr/>
          </p:nvGrpSpPr>
          <p:grpSpPr>
            <a:xfrm>
              <a:off x="500907" y="849086"/>
              <a:ext cx="11146817" cy="4942114"/>
              <a:chOff x="315687" y="566058"/>
              <a:chExt cx="9470567" cy="6057513"/>
            </a:xfrm>
          </p:grpSpPr>
          <p:pic>
            <p:nvPicPr>
              <p:cNvPr id="319" name="Google Shape;319;p28" descr="L2 login ID avg time"/>
              <p:cNvPicPr preferRelativeResize="0"/>
              <p:nvPr/>
            </p:nvPicPr>
            <p:blipFill rotWithShape="1">
              <a:blip r:embed="rId3">
                <a:alphaModFix/>
              </a:blip>
              <a:srcRect r="14174" b="13713"/>
              <a:stretch/>
            </p:blipFill>
            <p:spPr>
              <a:xfrm>
                <a:off x="4843988" y="3616428"/>
                <a:ext cx="4942266" cy="3007143"/>
              </a:xfrm>
              <a:prstGeom prst="rect">
                <a:avLst/>
              </a:prstGeom>
              <a:noFill/>
              <a:ln>
                <a:noFill/>
              </a:ln>
            </p:spPr>
          </p:pic>
          <p:grpSp>
            <p:nvGrpSpPr>
              <p:cNvPr id="320" name="Google Shape;320;p28"/>
              <p:cNvGrpSpPr/>
              <p:nvPr/>
            </p:nvGrpSpPr>
            <p:grpSpPr>
              <a:xfrm>
                <a:off x="315687" y="566058"/>
                <a:ext cx="9470567" cy="3039484"/>
                <a:chOff x="141668" y="885141"/>
                <a:chExt cx="11919700" cy="3841302"/>
              </a:xfrm>
            </p:grpSpPr>
            <p:pic>
              <p:nvPicPr>
                <p:cNvPr id="321" name="Google Shape;321;p28"/>
                <p:cNvPicPr preferRelativeResize="0"/>
                <p:nvPr/>
              </p:nvPicPr>
              <p:blipFill rotWithShape="1">
                <a:blip r:embed="rId4">
                  <a:alphaModFix/>
                </a:blip>
                <a:srcRect r="16149"/>
                <a:stretch/>
              </p:blipFill>
              <p:spPr>
                <a:xfrm>
                  <a:off x="141668" y="885141"/>
                  <a:ext cx="5649532" cy="3841302"/>
                </a:xfrm>
                <a:prstGeom prst="rect">
                  <a:avLst/>
                </a:prstGeom>
                <a:noFill/>
                <a:ln>
                  <a:noFill/>
                </a:ln>
              </p:spPr>
            </p:pic>
            <p:pic>
              <p:nvPicPr>
                <p:cNvPr id="322" name="Google Shape;322;p28"/>
                <p:cNvPicPr preferRelativeResize="0"/>
                <p:nvPr/>
              </p:nvPicPr>
              <p:blipFill rotWithShape="1">
                <a:blip r:embed="rId5">
                  <a:alphaModFix/>
                </a:blip>
                <a:srcRect r="16528"/>
                <a:stretch/>
              </p:blipFill>
              <p:spPr>
                <a:xfrm>
                  <a:off x="5791198" y="885141"/>
                  <a:ext cx="6270170" cy="3821954"/>
                </a:xfrm>
                <a:prstGeom prst="rect">
                  <a:avLst/>
                </a:prstGeom>
                <a:noFill/>
                <a:ln>
                  <a:noFill/>
                </a:ln>
              </p:spPr>
            </p:pic>
          </p:grpSp>
        </p:grpSp>
        <p:pic>
          <p:nvPicPr>
            <p:cNvPr id="323" name="Google Shape;323;p28"/>
            <p:cNvPicPr preferRelativeResize="0"/>
            <p:nvPr/>
          </p:nvPicPr>
          <p:blipFill rotWithShape="1">
            <a:blip r:embed="rId6">
              <a:alphaModFix/>
            </a:blip>
            <a:srcRect r="16025"/>
            <a:stretch/>
          </p:blipFill>
          <p:spPr>
            <a:xfrm>
              <a:off x="500907" y="3316405"/>
              <a:ext cx="5283210" cy="2474795"/>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29"/>
          <p:cNvSpPr txBox="1">
            <a:spLocks noGrp="1"/>
          </p:cNvSpPr>
          <p:nvPr>
            <p:ph type="title"/>
          </p:nvPr>
        </p:nvSpPr>
        <p:spPr>
          <a:xfrm>
            <a:off x="292962" y="183728"/>
            <a:ext cx="10460115"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Avg. Time taken for L3Decision by L3Login ID</a:t>
            </a:r>
            <a:endParaRPr/>
          </a:p>
        </p:txBody>
      </p:sp>
      <p:sp>
        <p:nvSpPr>
          <p:cNvPr id="329" name="Google Shape;329;p29"/>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30" name="Google Shape;330;p29"/>
          <p:cNvSpPr txBox="1"/>
          <p:nvPr/>
        </p:nvSpPr>
        <p:spPr>
          <a:xfrm>
            <a:off x="141668" y="5828296"/>
            <a:ext cx="11547691"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3F3F3F"/>
              </a:buClr>
              <a:buSzPts val="1800"/>
              <a:buFont typeface="Arial"/>
              <a:buChar char="•"/>
            </a:pPr>
            <a:r>
              <a:rPr lang="en-US" sz="1800">
                <a:solidFill>
                  <a:srgbClr val="3F3F3F"/>
                </a:solidFill>
                <a:latin typeface="Times New Roman"/>
                <a:ea typeface="Times New Roman"/>
                <a:cs typeface="Times New Roman"/>
                <a:sym typeface="Times New Roman"/>
              </a:rPr>
              <a:t>After looking at the above graph we can say that after 1 min bags automatically gets Default Reject.</a:t>
            </a:r>
            <a:endParaRPr/>
          </a:p>
          <a:p>
            <a:pPr marL="285750" marR="0" lvl="0" indent="-285750" algn="l" rtl="0">
              <a:spcBef>
                <a:spcPts val="0"/>
              </a:spcBef>
              <a:spcAft>
                <a:spcPts val="0"/>
              </a:spcAft>
              <a:buClr>
                <a:srgbClr val="3F3F3F"/>
              </a:buClr>
              <a:buSzPts val="1800"/>
              <a:buFont typeface="Arial"/>
              <a:buChar char="•"/>
            </a:pPr>
            <a:r>
              <a:rPr lang="en-US" sz="1800">
                <a:solidFill>
                  <a:srgbClr val="3F3F3F"/>
                </a:solidFill>
                <a:latin typeface="Times New Roman"/>
                <a:ea typeface="Times New Roman"/>
                <a:cs typeface="Times New Roman"/>
                <a:sym typeface="Times New Roman"/>
              </a:rPr>
              <a:t>Here Time out decision time also taking more than 1 min </a:t>
            </a:r>
            <a:endParaRPr/>
          </a:p>
        </p:txBody>
      </p:sp>
      <p:grpSp>
        <p:nvGrpSpPr>
          <p:cNvPr id="331" name="Google Shape;331;p29"/>
          <p:cNvGrpSpPr/>
          <p:nvPr/>
        </p:nvGrpSpPr>
        <p:grpSpPr>
          <a:xfrm>
            <a:off x="359388" y="802461"/>
            <a:ext cx="11375417" cy="5067226"/>
            <a:chOff x="1357313" y="728663"/>
            <a:chExt cx="8520465" cy="5401204"/>
          </a:xfrm>
        </p:grpSpPr>
        <p:pic>
          <p:nvPicPr>
            <p:cNvPr id="332" name="Google Shape;332;p29"/>
            <p:cNvPicPr preferRelativeResize="0"/>
            <p:nvPr/>
          </p:nvPicPr>
          <p:blipFill rotWithShape="1">
            <a:blip r:embed="rId3">
              <a:alphaModFix/>
            </a:blip>
            <a:srcRect r="16496"/>
            <a:stretch/>
          </p:blipFill>
          <p:spPr>
            <a:xfrm>
              <a:off x="1357313" y="728663"/>
              <a:ext cx="4173803" cy="2848295"/>
            </a:xfrm>
            <a:prstGeom prst="rect">
              <a:avLst/>
            </a:prstGeom>
            <a:solidFill>
              <a:schemeClr val="lt1"/>
            </a:solidFill>
            <a:ln w="12700" cap="flat" cmpd="sng">
              <a:solidFill>
                <a:schemeClr val="dk1"/>
              </a:solidFill>
              <a:prstDash val="solid"/>
              <a:miter lim="800000"/>
              <a:headEnd type="none" w="sm" len="sm"/>
              <a:tailEnd type="none" w="sm" len="sm"/>
            </a:ln>
          </p:spPr>
        </p:pic>
        <p:pic>
          <p:nvPicPr>
            <p:cNvPr id="333" name="Google Shape;333;p29"/>
            <p:cNvPicPr preferRelativeResize="0"/>
            <p:nvPr/>
          </p:nvPicPr>
          <p:blipFill rotWithShape="1">
            <a:blip r:embed="rId4">
              <a:alphaModFix/>
            </a:blip>
            <a:srcRect r="16436"/>
            <a:stretch/>
          </p:blipFill>
          <p:spPr>
            <a:xfrm>
              <a:off x="5531116" y="738189"/>
              <a:ext cx="4346662" cy="2838771"/>
            </a:xfrm>
            <a:prstGeom prst="rect">
              <a:avLst/>
            </a:prstGeom>
            <a:solidFill>
              <a:schemeClr val="lt1"/>
            </a:solidFill>
            <a:ln w="12700" cap="flat" cmpd="sng">
              <a:solidFill>
                <a:schemeClr val="dk1"/>
              </a:solidFill>
              <a:prstDash val="solid"/>
              <a:miter lim="800000"/>
              <a:headEnd type="none" w="sm" len="sm"/>
              <a:tailEnd type="none" w="sm" len="sm"/>
            </a:ln>
          </p:spPr>
        </p:pic>
        <p:pic>
          <p:nvPicPr>
            <p:cNvPr id="334" name="Google Shape;334;p29"/>
            <p:cNvPicPr preferRelativeResize="0"/>
            <p:nvPr/>
          </p:nvPicPr>
          <p:blipFill rotWithShape="1">
            <a:blip r:embed="rId5">
              <a:alphaModFix/>
            </a:blip>
            <a:srcRect r="16713"/>
            <a:stretch/>
          </p:blipFill>
          <p:spPr>
            <a:xfrm>
              <a:off x="1357313" y="3576958"/>
              <a:ext cx="4162955" cy="2552909"/>
            </a:xfrm>
            <a:prstGeom prst="rect">
              <a:avLst/>
            </a:prstGeom>
            <a:solidFill>
              <a:schemeClr val="lt1"/>
            </a:solidFill>
            <a:ln w="12700" cap="flat" cmpd="sng">
              <a:solidFill>
                <a:schemeClr val="dk1"/>
              </a:solidFill>
              <a:prstDash val="solid"/>
              <a:miter lim="800000"/>
              <a:headEnd type="none" w="sm" len="sm"/>
              <a:tailEnd type="none" w="sm" len="sm"/>
            </a:ln>
          </p:spPr>
        </p:pic>
        <p:pic>
          <p:nvPicPr>
            <p:cNvPr id="335" name="Google Shape;335;p29"/>
            <p:cNvPicPr preferRelativeResize="0"/>
            <p:nvPr/>
          </p:nvPicPr>
          <p:blipFill rotWithShape="1">
            <a:blip r:embed="rId6">
              <a:alphaModFix/>
            </a:blip>
            <a:srcRect r="16470"/>
            <a:stretch/>
          </p:blipFill>
          <p:spPr>
            <a:xfrm>
              <a:off x="5531116" y="3576957"/>
              <a:ext cx="4346662" cy="2552909"/>
            </a:xfrm>
            <a:prstGeom prst="rect">
              <a:avLst/>
            </a:prstGeom>
            <a:solidFill>
              <a:schemeClr val="lt1"/>
            </a:solidFill>
            <a:ln w="12700" cap="flat" cmpd="sng">
              <a:solidFill>
                <a:schemeClr val="dk1"/>
              </a:solidFill>
              <a:prstDash val="solid"/>
              <a:miter lim="800000"/>
              <a:headEnd type="none" w="sm" len="sm"/>
              <a:tailEnd type="none" w="sm" len="sm"/>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30" descr="Operator Performance"/>
          <p:cNvPicPr preferRelativeResize="0"/>
          <p:nvPr/>
        </p:nvPicPr>
        <p:blipFill rotWithShape="1">
          <a:blip r:embed="rId3">
            <a:alphaModFix/>
          </a:blip>
          <a:srcRect/>
          <a:stretch/>
        </p:blipFill>
        <p:spPr>
          <a:xfrm>
            <a:off x="595312" y="393700"/>
            <a:ext cx="11001375" cy="5854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4"/>
        <p:cNvGrpSpPr/>
        <p:nvPr/>
      </p:nvGrpSpPr>
      <p:grpSpPr>
        <a:xfrm>
          <a:off x="0" y="0"/>
          <a:ext cx="0" cy="0"/>
          <a:chOff x="0" y="0"/>
          <a:chExt cx="0" cy="0"/>
        </a:xfrm>
      </p:grpSpPr>
      <p:sp>
        <p:nvSpPr>
          <p:cNvPr id="345" name="Google Shape;345;p31"/>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Final Inferences </a:t>
            </a:r>
            <a:endParaRPr/>
          </a:p>
        </p:txBody>
      </p:sp>
      <p:sp>
        <p:nvSpPr>
          <p:cNvPr id="346" name="Google Shape;346;p31"/>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47" name="Google Shape;347;p31"/>
          <p:cNvSpPr txBox="1"/>
          <p:nvPr/>
        </p:nvSpPr>
        <p:spPr>
          <a:xfrm>
            <a:off x="523783" y="1069019"/>
            <a:ext cx="10315852" cy="433965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24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More than 47% bags are getting scanned at XBIS 2 and 12 % at XBIS 1. Hence we can say than there is no equal distribution of bags among machines </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Identified system generated issues with time. Extreme time value only seems to present where bags getting scanned in the middle of the night specifically during 11:59:00pm to 12:00:00am. </a:t>
            </a: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Average time taken by bags at XBIS 1 is 35 seconds which 20 seconds higher than other machines.  </a:t>
            </a: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Operators at L2 Decision are taking less time then operators at L3 decisions. </a:t>
            </a:r>
            <a:endParaRPr sz="1800">
              <a:solidFill>
                <a:schemeClr val="dk1"/>
              </a:solidFill>
              <a:latin typeface="Times New Roman"/>
              <a:ea typeface="Times New Roman"/>
              <a:cs typeface="Times New Roman"/>
              <a:sym typeface="Times New Roman"/>
            </a:endParaRPr>
          </a:p>
          <a:p>
            <a:pPr marL="0" marR="0" lvl="0" indent="0" algn="r" rtl="0">
              <a:spcBef>
                <a:spcPts val="0"/>
              </a:spcBef>
              <a:spcAft>
                <a:spcPts val="0"/>
              </a:spcAft>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Maximum in rush of baggage during January, February and March months of the year. We have also analyzed that beginning of every month are the most busy time of the month. This pattern can be seen through out the year.</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2"/>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Future scope</a:t>
            </a:r>
            <a:endParaRPr/>
          </a:p>
        </p:txBody>
      </p:sp>
      <p:sp>
        <p:nvSpPr>
          <p:cNvPr id="353" name="Google Shape;353;p32"/>
          <p:cNvSpPr txBox="1"/>
          <p:nvPr/>
        </p:nvSpPr>
        <p:spPr>
          <a:xfrm>
            <a:off x="523783" y="1145219"/>
            <a:ext cx="10315852" cy="2862322"/>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Training of operators at both the levels L2 and L3 is required to increase the accuracy of baggage scanning especially at L3 Decision.</a:t>
            </a: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To minimize the time taken for maximum bag screening, the bags should be evenly distributed among the XBIS machines.</a:t>
            </a:r>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285750" marR="0" lvl="0" indent="-285750" algn="just" rtl="0">
              <a:spcBef>
                <a:spcPts val="0"/>
              </a:spcBef>
              <a:spcAft>
                <a:spcPts val="0"/>
              </a:spcAft>
              <a:buClr>
                <a:schemeClr val="dk1"/>
              </a:buClr>
              <a:buSzPts val="1800"/>
              <a:buFont typeface="Noto Sans Symbols"/>
              <a:buChar char="❖"/>
            </a:pPr>
            <a:r>
              <a:rPr lang="en-US" sz="1800">
                <a:solidFill>
                  <a:schemeClr val="dk1"/>
                </a:solidFill>
                <a:latin typeface="Times New Roman"/>
                <a:ea typeface="Times New Roman"/>
                <a:cs typeface="Times New Roman"/>
                <a:sym typeface="Times New Roman"/>
              </a:rPr>
              <a:t>To handle the maximum in rush of baggage in the months of January, February &amp; March, and in the beginning of the month throughout the year, the business should plan ahead for optimum handling of baggage. </a:t>
            </a:r>
            <a:endParaRPr sz="1800">
              <a:solidFill>
                <a:schemeClr val="dk1"/>
              </a:solidFill>
              <a:latin typeface="Times New Roman"/>
              <a:ea typeface="Times New Roman"/>
              <a:cs typeface="Times New Roman"/>
              <a:sym typeface="Times New Roman"/>
            </a:endParaRPr>
          </a:p>
          <a:p>
            <a:pPr marL="285750" marR="0" lvl="0" indent="-171450" algn="just"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Google Shape;122;p6"/>
          <p:cNvSpPr txBox="1">
            <a:spLocks noGrp="1"/>
          </p:cNvSpPr>
          <p:nvPr>
            <p:ph type="title"/>
          </p:nvPr>
        </p:nvSpPr>
        <p:spPr>
          <a:xfrm>
            <a:off x="228600" y="191605"/>
            <a:ext cx="10515600"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Times New Roman"/>
              <a:buNone/>
            </a:pPr>
            <a:r>
              <a:rPr lang="en-US" sz="3000">
                <a:latin typeface="Times New Roman"/>
                <a:ea typeface="Times New Roman"/>
                <a:cs typeface="Times New Roman"/>
                <a:sym typeface="Times New Roman"/>
              </a:rPr>
              <a:t>Project Goals</a:t>
            </a:r>
            <a:endParaRPr/>
          </a:p>
        </p:txBody>
      </p:sp>
      <p:sp>
        <p:nvSpPr>
          <p:cNvPr id="123" name="Google Shape;123;p6"/>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124" name="Google Shape;124;p6"/>
          <p:cNvGrpSpPr/>
          <p:nvPr/>
        </p:nvGrpSpPr>
        <p:grpSpPr>
          <a:xfrm>
            <a:off x="344433" y="3022632"/>
            <a:ext cx="10798487" cy="3049212"/>
            <a:chOff x="344433" y="2051082"/>
            <a:chExt cx="10798487" cy="3049212"/>
          </a:xfrm>
        </p:grpSpPr>
        <p:sp>
          <p:nvSpPr>
            <p:cNvPr id="125" name="Google Shape;125;p6"/>
            <p:cNvSpPr txBox="1"/>
            <p:nvPr/>
          </p:nvSpPr>
          <p:spPr>
            <a:xfrm>
              <a:off x="344433" y="2051082"/>
              <a:ext cx="5446766" cy="332399"/>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None/>
              </a:pPr>
              <a:r>
                <a:rPr lang="en-US" sz="2400" b="1">
                  <a:solidFill>
                    <a:schemeClr val="accent1"/>
                  </a:solidFill>
                  <a:latin typeface="Times New Roman"/>
                  <a:ea typeface="Times New Roman"/>
                  <a:cs typeface="Times New Roman"/>
                  <a:sym typeface="Times New Roman"/>
                </a:rPr>
                <a:t>Objectives</a:t>
              </a:r>
              <a:endParaRPr/>
            </a:p>
          </p:txBody>
        </p:sp>
        <p:sp>
          <p:nvSpPr>
            <p:cNvPr id="126" name="Google Shape;126;p6"/>
            <p:cNvSpPr txBox="1"/>
            <p:nvPr/>
          </p:nvSpPr>
          <p:spPr>
            <a:xfrm>
              <a:off x="6483555" y="2051082"/>
              <a:ext cx="4659365" cy="332399"/>
            </a:xfrm>
            <a:prstGeom prst="rect">
              <a:avLst/>
            </a:prstGeom>
            <a:noFill/>
            <a:ln>
              <a:noFill/>
            </a:ln>
          </p:spPr>
          <p:txBody>
            <a:bodyPr spcFirstLastPara="1" wrap="square" lIns="0" tIns="0" rIns="0" bIns="0" anchor="ctr" anchorCtr="0">
              <a:spAutoFit/>
            </a:bodyPr>
            <a:lstStyle/>
            <a:p>
              <a:pPr marL="0" marR="0" lvl="0" indent="0" algn="l" rtl="0">
                <a:lnSpc>
                  <a:spcPct val="90000"/>
                </a:lnSpc>
                <a:spcBef>
                  <a:spcPts val="0"/>
                </a:spcBef>
                <a:spcAft>
                  <a:spcPts val="0"/>
                </a:spcAft>
                <a:buNone/>
              </a:pPr>
              <a:r>
                <a:rPr lang="en-US" sz="2400" b="1">
                  <a:solidFill>
                    <a:schemeClr val="accent1"/>
                  </a:solidFill>
                  <a:latin typeface="Times New Roman"/>
                  <a:ea typeface="Times New Roman"/>
                  <a:cs typeface="Times New Roman"/>
                  <a:sym typeface="Times New Roman"/>
                </a:rPr>
                <a:t>Constraints</a:t>
              </a:r>
              <a:endParaRPr/>
            </a:p>
          </p:txBody>
        </p:sp>
        <p:sp>
          <p:nvSpPr>
            <p:cNvPr id="127" name="Google Shape;127;p6"/>
            <p:cNvSpPr txBox="1"/>
            <p:nvPr/>
          </p:nvSpPr>
          <p:spPr>
            <a:xfrm>
              <a:off x="344433" y="2558060"/>
              <a:ext cx="5446766" cy="2542234"/>
            </a:xfrm>
            <a:prstGeom prst="rect">
              <a:avLst/>
            </a:prstGeom>
            <a:noFill/>
            <a:ln>
              <a:noFill/>
            </a:ln>
          </p:spPr>
          <p:txBody>
            <a:bodyPr spcFirstLastPara="1" wrap="square" lIns="0" tIns="0" rIns="0" bIns="0" anchor="ctr" anchorCtr="0">
              <a:spAutoFit/>
            </a:bodyPr>
            <a:lstStyle/>
            <a:p>
              <a:pPr marL="285750" marR="0" lvl="0" indent="-228600" algn="l" rtl="0">
                <a:lnSpc>
                  <a:spcPct val="9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Operations based on machines, time taken.</a:t>
              </a:r>
              <a:endParaRPr/>
            </a:p>
            <a:p>
              <a:pPr marL="285750" marR="0" lvl="0" indent="-228600" algn="l" rtl="0">
                <a:lnSpc>
                  <a:spcPct val="90000"/>
                </a:lnSpc>
                <a:spcBef>
                  <a:spcPts val="12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Operations based on Login ids/, time taken.To find out total operation performed on the baggage </a:t>
              </a:r>
              <a:endParaRPr/>
            </a:p>
            <a:p>
              <a:pPr marL="285750" marR="0" lvl="0" indent="-228600" algn="l" rtl="0">
                <a:lnSpc>
                  <a:spcPct val="90000"/>
                </a:lnSpc>
                <a:spcBef>
                  <a:spcPts val="12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 To identify the status &amp; time limits</a:t>
              </a:r>
              <a:endParaRPr/>
            </a:p>
            <a:p>
              <a:pPr marL="285750" marR="0" lvl="0" indent="-228600" algn="l" rtl="0">
                <a:lnSpc>
                  <a:spcPct val="90000"/>
                </a:lnSpc>
                <a:spcBef>
                  <a:spcPts val="120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To minimize the bag inspection time.</a:t>
              </a:r>
              <a:endParaRPr/>
            </a:p>
            <a:p>
              <a:pPr marL="285750" marR="0" lvl="0" indent="-114300" algn="l" rtl="0">
                <a:lnSpc>
                  <a:spcPct val="90000"/>
                </a:lnSpc>
                <a:spcBef>
                  <a:spcPts val="1200"/>
                </a:spcBef>
                <a:spcAft>
                  <a:spcPts val="0"/>
                </a:spcAft>
                <a:buClr>
                  <a:schemeClr val="dk1"/>
                </a:buClr>
                <a:buSzPts val="1800"/>
                <a:buFont typeface="Arial"/>
                <a:buNone/>
              </a:pPr>
              <a:endParaRPr sz="1800">
                <a:solidFill>
                  <a:schemeClr val="dk1"/>
                </a:solidFill>
                <a:latin typeface="Times New Roman"/>
                <a:ea typeface="Times New Roman"/>
                <a:cs typeface="Times New Roman"/>
                <a:sym typeface="Times New Roman"/>
              </a:endParaRPr>
            </a:p>
            <a:p>
              <a:pPr marL="285750" marR="0" lvl="0" indent="-101600" algn="l" rtl="0">
                <a:lnSpc>
                  <a:spcPct val="90000"/>
                </a:lnSpc>
                <a:spcBef>
                  <a:spcPts val="1200"/>
                </a:spcBef>
                <a:spcAft>
                  <a:spcPts val="0"/>
                </a:spcAft>
                <a:buClr>
                  <a:schemeClr val="dk1"/>
                </a:buClr>
                <a:buSzPts val="2000"/>
                <a:buFont typeface="Arial"/>
                <a:buNone/>
              </a:pPr>
              <a:endParaRPr sz="2000">
                <a:solidFill>
                  <a:schemeClr val="dk1"/>
                </a:solidFill>
                <a:latin typeface="Georgia"/>
                <a:ea typeface="Georgia"/>
                <a:cs typeface="Georgia"/>
                <a:sym typeface="Georgia"/>
              </a:endParaRPr>
            </a:p>
          </p:txBody>
        </p:sp>
        <p:sp>
          <p:nvSpPr>
            <p:cNvPr id="128" name="Google Shape;128;p6"/>
            <p:cNvSpPr txBox="1"/>
            <p:nvPr/>
          </p:nvSpPr>
          <p:spPr>
            <a:xfrm>
              <a:off x="6379383" y="2593455"/>
              <a:ext cx="4659365" cy="1360372"/>
            </a:xfrm>
            <a:prstGeom prst="rect">
              <a:avLst/>
            </a:prstGeom>
            <a:noFill/>
            <a:ln>
              <a:noFill/>
            </a:ln>
          </p:spPr>
          <p:txBody>
            <a:bodyPr spcFirstLastPara="1" wrap="square" lIns="0" tIns="0" rIns="0" bIns="0" anchor="ctr" anchorCtr="0">
              <a:spAutoFit/>
            </a:bodyPr>
            <a:lstStyle/>
            <a:p>
              <a:pPr marL="285750" marR="0" lvl="0" indent="-228600" algn="l" rtl="0">
                <a:lnSpc>
                  <a:spcPct val="90000"/>
                </a:lnSpc>
                <a:spcBef>
                  <a:spcPts val="0"/>
                </a:spcBef>
                <a:spcAft>
                  <a:spcPts val="0"/>
                </a:spcAft>
                <a:buClr>
                  <a:schemeClr val="dk1"/>
                </a:buClr>
                <a:buSzPts val="1800"/>
                <a:buFont typeface="Arial"/>
                <a:buChar char="•"/>
              </a:pPr>
              <a:r>
                <a:rPr lang="en-US" sz="1800">
                  <a:solidFill>
                    <a:schemeClr val="dk1"/>
                  </a:solidFill>
                  <a:latin typeface="Times New Roman"/>
                  <a:ea typeface="Times New Roman"/>
                  <a:cs typeface="Times New Roman"/>
                  <a:sym typeface="Times New Roman"/>
                </a:rPr>
                <a:t>Suggestion for the optimum way to maintenance of the machines.</a:t>
              </a:r>
              <a:endParaRPr sz="1800">
                <a:solidFill>
                  <a:schemeClr val="dk1"/>
                </a:solidFill>
                <a:latin typeface="Times New Roman"/>
                <a:ea typeface="Times New Roman"/>
                <a:cs typeface="Times New Roman"/>
                <a:sym typeface="Times New Roman"/>
              </a:endParaRPr>
            </a:p>
            <a:p>
              <a:pPr marL="57150" marR="0" lvl="0" indent="0" algn="l" rtl="0">
                <a:lnSpc>
                  <a:spcPct val="90000"/>
                </a:lnSpc>
                <a:spcBef>
                  <a:spcPts val="1200"/>
                </a:spcBef>
                <a:spcAft>
                  <a:spcPts val="0"/>
                </a:spcAft>
                <a:buClr>
                  <a:schemeClr val="dk1"/>
                </a:buClr>
                <a:buSzPts val="2000"/>
                <a:buFont typeface="Arial"/>
                <a:buNone/>
              </a:pPr>
              <a:endParaRPr sz="2000">
                <a:solidFill>
                  <a:schemeClr val="dk1"/>
                </a:solidFill>
                <a:latin typeface="Georgia"/>
                <a:ea typeface="Georgia"/>
                <a:cs typeface="Georgia"/>
                <a:sym typeface="Georgia"/>
              </a:endParaRPr>
            </a:p>
            <a:p>
              <a:pPr marL="285750" marR="0" lvl="0" indent="-101600" algn="l" rtl="0">
                <a:lnSpc>
                  <a:spcPct val="90000"/>
                </a:lnSpc>
                <a:spcBef>
                  <a:spcPts val="1200"/>
                </a:spcBef>
                <a:spcAft>
                  <a:spcPts val="0"/>
                </a:spcAft>
                <a:buClr>
                  <a:schemeClr val="dk1"/>
                </a:buClr>
                <a:buSzPts val="2000"/>
                <a:buFont typeface="Arial"/>
                <a:buNone/>
              </a:pPr>
              <a:endParaRPr sz="2000">
                <a:solidFill>
                  <a:schemeClr val="dk1"/>
                </a:solidFill>
                <a:latin typeface="Georgia"/>
                <a:ea typeface="Georgia"/>
                <a:cs typeface="Georgia"/>
                <a:sym typeface="Georgia"/>
              </a:endParaRPr>
            </a:p>
          </p:txBody>
        </p:sp>
        <p:cxnSp>
          <p:nvCxnSpPr>
            <p:cNvPr id="129" name="Google Shape;129;p6"/>
            <p:cNvCxnSpPr/>
            <p:nvPr/>
          </p:nvCxnSpPr>
          <p:spPr>
            <a:xfrm>
              <a:off x="344433" y="2440631"/>
              <a:ext cx="5446766" cy="0"/>
            </a:xfrm>
            <a:prstGeom prst="straightConnector1">
              <a:avLst/>
            </a:prstGeom>
            <a:noFill/>
            <a:ln w="9525" cap="flat" cmpd="sng">
              <a:solidFill>
                <a:schemeClr val="accent1"/>
              </a:solidFill>
              <a:prstDash val="solid"/>
              <a:miter lim="800000"/>
              <a:headEnd type="none" w="sm" len="sm"/>
              <a:tailEnd type="none" w="sm" len="sm"/>
            </a:ln>
          </p:spPr>
        </p:cxnSp>
        <p:cxnSp>
          <p:nvCxnSpPr>
            <p:cNvPr id="130" name="Google Shape;130;p6"/>
            <p:cNvCxnSpPr/>
            <p:nvPr/>
          </p:nvCxnSpPr>
          <p:spPr>
            <a:xfrm>
              <a:off x="6483555" y="2440631"/>
              <a:ext cx="4659365" cy="0"/>
            </a:xfrm>
            <a:prstGeom prst="straightConnector1">
              <a:avLst/>
            </a:prstGeom>
            <a:noFill/>
            <a:ln w="9525" cap="flat" cmpd="sng">
              <a:solidFill>
                <a:schemeClr val="accent1"/>
              </a:solidFill>
              <a:prstDash val="solid"/>
              <a:miter lim="800000"/>
              <a:headEnd type="none" w="sm" len="sm"/>
              <a:tailEnd type="none" w="sm" len="sm"/>
            </a:ln>
          </p:spPr>
        </p:cxnSp>
        <p:cxnSp>
          <p:nvCxnSpPr>
            <p:cNvPr id="131" name="Google Shape;131;p6"/>
            <p:cNvCxnSpPr/>
            <p:nvPr/>
          </p:nvCxnSpPr>
          <p:spPr>
            <a:xfrm>
              <a:off x="6096000" y="2538808"/>
              <a:ext cx="0" cy="1892826"/>
            </a:xfrm>
            <a:prstGeom prst="straightConnector1">
              <a:avLst/>
            </a:prstGeom>
            <a:noFill/>
            <a:ln w="9525" cap="flat" cmpd="sng">
              <a:solidFill>
                <a:srgbClr val="7F7F7F"/>
              </a:solidFill>
              <a:prstDash val="dot"/>
              <a:miter lim="800000"/>
              <a:headEnd type="none" w="sm" len="sm"/>
              <a:tailEnd type="none" w="sm" len="sm"/>
            </a:ln>
          </p:spPr>
        </p:cxnSp>
      </p:grpSp>
      <p:pic>
        <p:nvPicPr>
          <p:cNvPr id="132" name="Google Shape;132;p6"/>
          <p:cNvPicPr preferRelativeResize="0"/>
          <p:nvPr/>
        </p:nvPicPr>
        <p:blipFill rotWithShape="1">
          <a:blip r:embed="rId3">
            <a:alphaModFix/>
          </a:blip>
          <a:srcRect/>
          <a:stretch/>
        </p:blipFill>
        <p:spPr>
          <a:xfrm>
            <a:off x="344433" y="1972751"/>
            <a:ext cx="1388857" cy="819165"/>
          </a:xfrm>
          <a:prstGeom prst="rect">
            <a:avLst/>
          </a:prstGeom>
          <a:noFill/>
          <a:ln>
            <a:noFill/>
          </a:ln>
        </p:spPr>
      </p:pic>
      <p:pic>
        <p:nvPicPr>
          <p:cNvPr id="133" name="Google Shape;133;p6"/>
          <p:cNvPicPr preferRelativeResize="0"/>
          <p:nvPr/>
        </p:nvPicPr>
        <p:blipFill rotWithShape="1">
          <a:blip r:embed="rId4">
            <a:alphaModFix/>
          </a:blip>
          <a:srcRect/>
          <a:stretch/>
        </p:blipFill>
        <p:spPr>
          <a:xfrm>
            <a:off x="6483555" y="2007983"/>
            <a:ext cx="1400125" cy="91708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33"/>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p7"/>
          <p:cNvSpPr txBox="1">
            <a:spLocks noGrp="1"/>
          </p:cNvSpPr>
          <p:nvPr>
            <p:ph type="title"/>
          </p:nvPr>
        </p:nvSpPr>
        <p:spPr>
          <a:xfrm>
            <a:off x="292962" y="100628"/>
            <a:ext cx="10460115" cy="6740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1200"/>
              <a:buFont typeface="Georgia"/>
              <a:buNone/>
            </a:pPr>
            <a:r>
              <a:rPr lang="en-US" sz="1200">
                <a:latin typeface="Georgia"/>
                <a:ea typeface="Georgia"/>
                <a:cs typeface="Georgia"/>
                <a:sym typeface="Georgia"/>
              </a:rPr>
              <a:t>Business pipeline:  </a:t>
            </a:r>
            <a:r>
              <a:rPr lang="en-US"/>
              <a:t/>
            </a:r>
            <a:br>
              <a:rPr lang="en-US"/>
            </a:br>
            <a:r>
              <a:rPr lang="en-US">
                <a:latin typeface="Times New Roman"/>
                <a:ea typeface="Times New Roman"/>
                <a:cs typeface="Times New Roman"/>
                <a:sym typeface="Times New Roman"/>
              </a:rPr>
              <a:t>CRISP-DM Methodology</a:t>
            </a:r>
            <a:endParaRPr/>
          </a:p>
        </p:txBody>
      </p:sp>
      <p:sp>
        <p:nvSpPr>
          <p:cNvPr id="139" name="Google Shape;139;p7"/>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140" name="Google Shape;140;p7" descr="Image"/>
          <p:cNvPicPr preferRelativeResize="0"/>
          <p:nvPr/>
        </p:nvPicPr>
        <p:blipFill rotWithShape="1">
          <a:blip r:embed="rId3">
            <a:alphaModFix/>
          </a:blip>
          <a:srcRect/>
          <a:stretch/>
        </p:blipFill>
        <p:spPr>
          <a:xfrm>
            <a:off x="2800606" y="923216"/>
            <a:ext cx="6590788" cy="54267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4"/>
        <p:cNvGrpSpPr/>
        <p:nvPr/>
      </p:nvGrpSpPr>
      <p:grpSpPr>
        <a:xfrm>
          <a:off x="0" y="0"/>
          <a:ext cx="0" cy="0"/>
          <a:chOff x="0" y="0"/>
          <a:chExt cx="0" cy="0"/>
        </a:xfrm>
      </p:grpSpPr>
      <p:sp>
        <p:nvSpPr>
          <p:cNvPr id="145" name="Google Shape;145;p8"/>
          <p:cNvSpPr txBox="1">
            <a:spLocks noGrp="1"/>
          </p:cNvSpPr>
          <p:nvPr>
            <p:ph type="title"/>
          </p:nvPr>
        </p:nvSpPr>
        <p:spPr>
          <a:xfrm>
            <a:off x="292962" y="183728"/>
            <a:ext cx="10460115"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1. CRISP-DM Methodology – Business Understanding</a:t>
            </a:r>
            <a:endParaRPr/>
          </a:p>
        </p:txBody>
      </p:sp>
      <p:sp>
        <p:nvSpPr>
          <p:cNvPr id="146" name="Google Shape;146;p8"/>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aphicFrame>
        <p:nvGraphicFramePr>
          <p:cNvPr id="147" name="Google Shape;147;p8"/>
          <p:cNvGraphicFramePr/>
          <p:nvPr/>
        </p:nvGraphicFramePr>
        <p:xfrm>
          <a:off x="5728075" y="1752190"/>
          <a:ext cx="6214025" cy="2642720"/>
        </p:xfrm>
        <a:graphic>
          <a:graphicData uri="http://schemas.openxmlformats.org/drawingml/2006/table">
            <a:tbl>
              <a:tblPr firstRow="1" bandRow="1">
                <a:noFill/>
                <a:tableStyleId>{384446E1-A8CD-4C34-A94E-DC7A4E9DD6F0}</a:tableStyleId>
              </a:tblPr>
              <a:tblGrid>
                <a:gridCol w="946450">
                  <a:extLst>
                    <a:ext uri="{9D8B030D-6E8A-4147-A177-3AD203B41FA5}">
                      <a16:colId xmlns:a16="http://schemas.microsoft.com/office/drawing/2014/main" val="20000"/>
                    </a:ext>
                  </a:extLst>
                </a:gridCol>
                <a:gridCol w="5267575">
                  <a:extLst>
                    <a:ext uri="{9D8B030D-6E8A-4147-A177-3AD203B41FA5}">
                      <a16:colId xmlns:a16="http://schemas.microsoft.com/office/drawing/2014/main" val="20001"/>
                    </a:ext>
                  </a:extLst>
                </a:gridCol>
              </a:tblGrid>
              <a:tr h="449950">
                <a:tc>
                  <a:txBody>
                    <a:bodyPr/>
                    <a:lstStyle/>
                    <a:p>
                      <a:pPr marL="0" marR="0" lvl="0" indent="0" algn="l" rtl="0">
                        <a:spcBef>
                          <a:spcPts val="0"/>
                        </a:spcBef>
                        <a:spcAft>
                          <a:spcPts val="0"/>
                        </a:spcAft>
                        <a:buNone/>
                      </a:pPr>
                      <a:endParaRPr sz="1800">
                        <a:latin typeface="Georgia"/>
                        <a:ea typeface="Georgia"/>
                        <a:cs typeface="Georgia"/>
                        <a:sym typeface="Georgia"/>
                      </a:endParaRPr>
                    </a:p>
                  </a:txBody>
                  <a:tcPr marL="91450" marR="91450" marT="45725" marB="45725"/>
                </a:tc>
                <a:tc>
                  <a:txBody>
                    <a:bodyPr/>
                    <a:lstStyle/>
                    <a:p>
                      <a:pPr marL="0" marR="0" lvl="0" indent="0" algn="l" rtl="0">
                        <a:spcBef>
                          <a:spcPts val="0"/>
                        </a:spcBef>
                        <a:spcAft>
                          <a:spcPts val="0"/>
                        </a:spcAft>
                        <a:buNone/>
                      </a:pPr>
                      <a:r>
                        <a:rPr lang="en-US" sz="1800">
                          <a:latin typeface="Georgia"/>
                          <a:ea typeface="Georgia"/>
                          <a:cs typeface="Georgia"/>
                          <a:sym typeface="Georgia"/>
                        </a:rPr>
                        <a:t>Description</a:t>
                      </a:r>
                      <a:endParaRPr/>
                    </a:p>
                  </a:txBody>
                  <a:tcPr marL="91450" marR="91450" marT="45725" marB="45725"/>
                </a:tc>
                <a:extLst>
                  <a:ext uri="{0D108BD9-81ED-4DB2-BD59-A6C34878D82A}">
                    <a16:rowId xmlns:a16="http://schemas.microsoft.com/office/drawing/2014/main" val="10000"/>
                  </a:ext>
                </a:extLst>
              </a:tr>
              <a:tr h="372525">
                <a:tc>
                  <a:txBody>
                    <a:bodyPr/>
                    <a:lstStyle/>
                    <a:p>
                      <a:pPr marL="0" marR="0" lvl="0" indent="0" algn="l" rtl="0">
                        <a:spcBef>
                          <a:spcPts val="0"/>
                        </a:spcBef>
                        <a:spcAft>
                          <a:spcPts val="0"/>
                        </a:spcAft>
                        <a:buNone/>
                      </a:pPr>
                      <a:r>
                        <a:rPr lang="en-US" sz="1400" b="1">
                          <a:latin typeface="Georgia"/>
                          <a:ea typeface="Georgia"/>
                          <a:cs typeface="Georgia"/>
                          <a:sym typeface="Georgia"/>
                        </a:rPr>
                        <a:t>Step – 1</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Georgia"/>
                        <a:buNone/>
                      </a:pPr>
                      <a:r>
                        <a:rPr lang="en-US" sz="1400">
                          <a:solidFill>
                            <a:schemeClr val="dk1"/>
                          </a:solidFill>
                          <a:latin typeface="Georgia"/>
                          <a:ea typeface="Georgia"/>
                          <a:cs typeface="Georgia"/>
                          <a:sym typeface="Georgia"/>
                        </a:rPr>
                        <a:t>The baggage handling system starts when the passenger checks in with the bag</a:t>
                      </a:r>
                      <a:endParaRPr/>
                    </a:p>
                  </a:txBody>
                  <a:tcPr marL="91450" marR="91450" marT="45725" marB="45725"/>
                </a:tc>
                <a:extLst>
                  <a:ext uri="{0D108BD9-81ED-4DB2-BD59-A6C34878D82A}">
                    <a16:rowId xmlns:a16="http://schemas.microsoft.com/office/drawing/2014/main" val="10001"/>
                  </a:ext>
                </a:extLst>
              </a:tr>
              <a:tr h="551075">
                <a:tc>
                  <a:txBody>
                    <a:bodyPr/>
                    <a:lstStyle/>
                    <a:p>
                      <a:pPr marL="0" marR="0" lvl="0" indent="0" algn="l" rtl="0">
                        <a:spcBef>
                          <a:spcPts val="0"/>
                        </a:spcBef>
                        <a:spcAft>
                          <a:spcPts val="0"/>
                        </a:spcAft>
                        <a:buNone/>
                      </a:pPr>
                      <a:r>
                        <a:rPr lang="en-US" sz="1400" b="1">
                          <a:latin typeface="Georgia"/>
                          <a:ea typeface="Georgia"/>
                          <a:cs typeface="Georgia"/>
                          <a:sym typeface="Georgia"/>
                        </a:rPr>
                        <a:t>Step – 2</a:t>
                      </a:r>
                      <a:endParaRPr sz="1400" b="1">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Georgia"/>
                        <a:buNone/>
                      </a:pPr>
                      <a:r>
                        <a:rPr lang="en-US" sz="1400">
                          <a:solidFill>
                            <a:schemeClr val="dk1"/>
                          </a:solidFill>
                          <a:latin typeface="Georgia"/>
                          <a:ea typeface="Georgia"/>
                          <a:cs typeface="Georgia"/>
                          <a:sym typeface="Georgia"/>
                        </a:rPr>
                        <a:t>The bag is weighed and tagged with an Bag ID’s/BHS ID’s/ Login ID’s which is used to track it through to its destination</a:t>
                      </a:r>
                      <a:endParaRPr/>
                    </a:p>
                  </a:txBody>
                  <a:tcPr marL="91450" marR="91450" marT="45725" marB="45725"/>
                </a:tc>
                <a:extLst>
                  <a:ext uri="{0D108BD9-81ED-4DB2-BD59-A6C34878D82A}">
                    <a16:rowId xmlns:a16="http://schemas.microsoft.com/office/drawing/2014/main" val="10002"/>
                  </a:ext>
                </a:extLst>
              </a:tr>
              <a:tr h="771525">
                <a:tc>
                  <a:txBody>
                    <a:bodyPr/>
                    <a:lstStyle/>
                    <a:p>
                      <a:pPr marL="0" marR="0" lvl="0" indent="0" algn="l" rtl="0">
                        <a:spcBef>
                          <a:spcPts val="0"/>
                        </a:spcBef>
                        <a:spcAft>
                          <a:spcPts val="0"/>
                        </a:spcAft>
                        <a:buNone/>
                      </a:pPr>
                      <a:r>
                        <a:rPr lang="en-US" sz="1400" b="1">
                          <a:latin typeface="Georgia"/>
                          <a:ea typeface="Georgia"/>
                          <a:cs typeface="Georgia"/>
                          <a:sym typeface="Georgia"/>
                        </a:rPr>
                        <a:t>Step – 3 </a:t>
                      </a:r>
                      <a:endParaRPr sz="1400" b="1">
                        <a:latin typeface="Georgia"/>
                        <a:ea typeface="Georgia"/>
                        <a:cs typeface="Georgia"/>
                        <a:sym typeface="Georgia"/>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Georgia"/>
                        <a:buNone/>
                      </a:pPr>
                      <a:r>
                        <a:rPr lang="en-US" sz="1400">
                          <a:solidFill>
                            <a:schemeClr val="dk1"/>
                          </a:solidFill>
                          <a:latin typeface="Georgia"/>
                          <a:ea typeface="Georgia"/>
                          <a:cs typeface="Georgia"/>
                          <a:sym typeface="Georgia"/>
                        </a:rPr>
                        <a:t>The bag travels through a conveyor system which performs multiple levels of screening checks on the bag, these checks are a combination of automated and manual inspection</a:t>
                      </a:r>
                      <a:endParaRPr/>
                    </a:p>
                  </a:txBody>
                  <a:tcPr marL="91450" marR="91450" marT="45725" marB="45725"/>
                </a:tc>
                <a:extLst>
                  <a:ext uri="{0D108BD9-81ED-4DB2-BD59-A6C34878D82A}">
                    <a16:rowId xmlns:a16="http://schemas.microsoft.com/office/drawing/2014/main" val="10003"/>
                  </a:ext>
                </a:extLst>
              </a:tr>
              <a:tr h="352000">
                <a:tc>
                  <a:txBody>
                    <a:bodyPr/>
                    <a:lstStyle/>
                    <a:p>
                      <a:pPr marL="0" marR="0" lvl="0" indent="0" algn="l" rtl="0">
                        <a:spcBef>
                          <a:spcPts val="0"/>
                        </a:spcBef>
                        <a:spcAft>
                          <a:spcPts val="0"/>
                        </a:spcAft>
                        <a:buNone/>
                      </a:pPr>
                      <a:r>
                        <a:rPr lang="en-US" sz="1400" b="1">
                          <a:latin typeface="Georgia"/>
                          <a:ea typeface="Georgia"/>
                          <a:cs typeface="Georgia"/>
                          <a:sym typeface="Georgia"/>
                        </a:rPr>
                        <a:t>Step-4</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400"/>
                        <a:buFont typeface="Georgia"/>
                        <a:buNone/>
                      </a:pPr>
                      <a:r>
                        <a:rPr lang="en-US" sz="1400">
                          <a:solidFill>
                            <a:schemeClr val="dk1"/>
                          </a:solidFill>
                          <a:latin typeface="Georgia"/>
                          <a:ea typeface="Georgia"/>
                          <a:cs typeface="Georgia"/>
                          <a:sym typeface="Georgia"/>
                        </a:rPr>
                        <a:t>Airline Surveillance for baggage</a:t>
                      </a:r>
                      <a:endParaRPr sz="1400">
                        <a:solidFill>
                          <a:schemeClr val="dk1"/>
                        </a:solidFill>
                        <a:latin typeface="Georgia"/>
                        <a:ea typeface="Georgia"/>
                        <a:cs typeface="Georgia"/>
                        <a:sym typeface="Georgia"/>
                      </a:endParaRPr>
                    </a:p>
                  </a:txBody>
                  <a:tcPr marL="91450" marR="91450" marT="45725" marB="45725"/>
                </a:tc>
                <a:extLst>
                  <a:ext uri="{0D108BD9-81ED-4DB2-BD59-A6C34878D82A}">
                    <a16:rowId xmlns:a16="http://schemas.microsoft.com/office/drawing/2014/main" val="10004"/>
                  </a:ext>
                </a:extLst>
              </a:tr>
            </a:tbl>
          </a:graphicData>
        </a:graphic>
      </p:graphicFrame>
      <p:pic>
        <p:nvPicPr>
          <p:cNvPr id="148" name="Google Shape;148;p8"/>
          <p:cNvPicPr preferRelativeResize="0"/>
          <p:nvPr/>
        </p:nvPicPr>
        <p:blipFill rotWithShape="1">
          <a:blip r:embed="rId3">
            <a:alphaModFix/>
          </a:blip>
          <a:srcRect l="1642" t="2473" r="3408" b="3999"/>
          <a:stretch/>
        </p:blipFill>
        <p:spPr>
          <a:xfrm>
            <a:off x="533988" y="1752190"/>
            <a:ext cx="4348730" cy="249708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49" name="Google Shape;149;p8"/>
          <p:cNvSpPr txBox="1"/>
          <p:nvPr/>
        </p:nvSpPr>
        <p:spPr>
          <a:xfrm>
            <a:off x="389965" y="4477871"/>
            <a:ext cx="492162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Georgia"/>
                <a:ea typeface="Georgia"/>
                <a:cs typeface="Georgia"/>
                <a:sym typeface="Georgia"/>
              </a:rPr>
              <a:t>Overview of the airline baggage screening system at various levels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9"/>
          <p:cNvSpPr txBox="1">
            <a:spLocks noGrp="1"/>
          </p:cNvSpPr>
          <p:nvPr>
            <p:ph type="title"/>
          </p:nvPr>
        </p:nvSpPr>
        <p:spPr>
          <a:xfrm>
            <a:off x="292962" y="183728"/>
            <a:ext cx="10460115"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3000"/>
              <a:buFont typeface="Times New Roman"/>
              <a:buNone/>
            </a:pPr>
            <a:r>
              <a:rPr lang="en-US">
                <a:latin typeface="Times New Roman"/>
                <a:ea typeface="Times New Roman"/>
                <a:cs typeface="Times New Roman"/>
                <a:sym typeface="Times New Roman"/>
              </a:rPr>
              <a:t> 2. CRISP-DM Methodology – Data Understanding</a:t>
            </a:r>
            <a:endParaRPr/>
          </a:p>
        </p:txBody>
      </p:sp>
      <p:sp>
        <p:nvSpPr>
          <p:cNvPr id="155" name="Google Shape;155;p9"/>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56" name="Google Shape;156;p9"/>
          <p:cNvPicPr preferRelativeResize="0"/>
          <p:nvPr/>
        </p:nvPicPr>
        <p:blipFill rotWithShape="1">
          <a:blip r:embed="rId3">
            <a:alphaModFix/>
          </a:blip>
          <a:srcRect/>
          <a:stretch/>
        </p:blipFill>
        <p:spPr>
          <a:xfrm>
            <a:off x="673992" y="819929"/>
            <a:ext cx="10844011" cy="1349297"/>
          </a:xfrm>
          <a:prstGeom prst="rect">
            <a:avLst/>
          </a:prstGeom>
          <a:solidFill>
            <a:srgbClr val="ECECEC"/>
          </a:solidFill>
          <a:ln>
            <a:noFill/>
          </a:ln>
          <a:effectLst>
            <a:outerShdw blurRad="55000" dist="18000" dir="5400000" algn="tl" rotWithShape="0">
              <a:srgbClr val="000000">
                <a:alpha val="40000"/>
              </a:srgbClr>
            </a:outerShdw>
          </a:effectLst>
        </p:spPr>
      </p:pic>
      <p:graphicFrame>
        <p:nvGraphicFramePr>
          <p:cNvPr id="157" name="Google Shape;157;p9"/>
          <p:cNvGraphicFramePr/>
          <p:nvPr/>
        </p:nvGraphicFramePr>
        <p:xfrm>
          <a:off x="45786" y="2242867"/>
          <a:ext cx="12109275" cy="4406800"/>
        </p:xfrm>
        <a:graphic>
          <a:graphicData uri="http://schemas.openxmlformats.org/drawingml/2006/table">
            <a:tbl>
              <a:tblPr firstRow="1" bandRow="1">
                <a:noFill/>
                <a:tableStyleId>{384446E1-A8CD-4C34-A94E-DC7A4E9DD6F0}</a:tableStyleId>
              </a:tblPr>
              <a:tblGrid>
                <a:gridCol w="3033625">
                  <a:extLst>
                    <a:ext uri="{9D8B030D-6E8A-4147-A177-3AD203B41FA5}">
                      <a16:colId xmlns:a16="http://schemas.microsoft.com/office/drawing/2014/main" val="20000"/>
                    </a:ext>
                  </a:extLst>
                </a:gridCol>
                <a:gridCol w="9075650">
                  <a:extLst>
                    <a:ext uri="{9D8B030D-6E8A-4147-A177-3AD203B41FA5}">
                      <a16:colId xmlns:a16="http://schemas.microsoft.com/office/drawing/2014/main" val="20001"/>
                    </a:ext>
                  </a:extLst>
                </a:gridCol>
              </a:tblGrid>
              <a:tr h="31840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Labels </a:t>
                      </a:r>
                      <a:endParaRPr sz="1800">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Description</a:t>
                      </a:r>
                      <a:endParaRPr/>
                    </a:p>
                  </a:txBody>
                  <a:tcPr marL="91450" marR="91450" marT="45725" marB="45725"/>
                </a:tc>
                <a:extLst>
                  <a:ext uri="{0D108BD9-81ED-4DB2-BD59-A6C34878D82A}">
                    <a16:rowId xmlns:a16="http://schemas.microsoft.com/office/drawing/2014/main" val="10000"/>
                  </a:ext>
                </a:extLst>
              </a:tr>
              <a:tr h="331125">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Bag ID</a:t>
                      </a:r>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Tracking ID for Bags </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560375">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XBIS</a:t>
                      </a:r>
                      <a:endParaRPr sz="18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Multilevel  X-ray Machine,  a total of 4 XBISs deployed at the Airport for scanning bags at Level 1 and Level 2</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318400">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BHSID</a:t>
                      </a:r>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Unique tracking ID assigned to the bags </a:t>
                      </a:r>
                      <a:endParaRPr/>
                    </a:p>
                  </a:txBody>
                  <a:tcPr marL="91450" marR="91450" marT="45725" marB="45725"/>
                </a:tc>
                <a:extLst>
                  <a:ext uri="{0D108BD9-81ED-4DB2-BD59-A6C34878D82A}">
                    <a16:rowId xmlns:a16="http://schemas.microsoft.com/office/drawing/2014/main" val="10003"/>
                  </a:ext>
                </a:extLst>
              </a:tr>
              <a:tr h="331125">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L1 Decision</a:t>
                      </a:r>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All the bags get rejected at this level</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343850">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L2 Decision </a:t>
                      </a:r>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Post automatic scanning, bags get rejected, accepted, default reject and time out</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r h="840550">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L3 Decision</a:t>
                      </a:r>
                      <a:endParaRPr sz="18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Post L2 decision, L3 decision is also a manual screening. The Status after final screening are Accept, Reject, Default Reject and Time out </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6"/>
                  </a:ext>
                </a:extLst>
              </a:tr>
              <a:tr h="331125">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L1, L2 and L3 Decision Time</a:t>
                      </a:r>
                      <a:endParaRPr sz="18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Time taken for each baggage at L1, L2 &amp; L3 </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7"/>
                  </a:ext>
                </a:extLst>
              </a:tr>
              <a:tr h="318400">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L2 Login ID</a:t>
                      </a:r>
                      <a:endParaRPr sz="1800" b="1">
                        <a:latin typeface="Times New Roman"/>
                        <a:ea typeface="Times New Roman"/>
                        <a:cs typeface="Times New Roman"/>
                        <a:sym typeface="Times New Roman"/>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Operator Login ID at L2 decision </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8"/>
                  </a:ext>
                </a:extLst>
              </a:tr>
              <a:tr h="318400">
                <a:tc>
                  <a:txBody>
                    <a:bodyPr/>
                    <a:lstStyle/>
                    <a:p>
                      <a:pPr marL="0" marR="0" lvl="0" indent="0" algn="l" rtl="0">
                        <a:spcBef>
                          <a:spcPts val="0"/>
                        </a:spcBef>
                        <a:spcAft>
                          <a:spcPts val="0"/>
                        </a:spcAft>
                        <a:buNone/>
                      </a:pPr>
                      <a:r>
                        <a:rPr lang="en-US" sz="1800" b="1">
                          <a:latin typeface="Times New Roman"/>
                          <a:ea typeface="Times New Roman"/>
                          <a:cs typeface="Times New Roman"/>
                          <a:sym typeface="Times New Roman"/>
                        </a:rPr>
                        <a:t>L3 Login ID</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Times New Roman"/>
                        <a:buNone/>
                      </a:pPr>
                      <a:r>
                        <a:rPr lang="en-US" sz="1800">
                          <a:latin typeface="Times New Roman"/>
                          <a:ea typeface="Times New Roman"/>
                          <a:cs typeface="Times New Roman"/>
                          <a:sym typeface="Times New Roman"/>
                        </a:rPr>
                        <a:t>Operator Login ID at L3 decision </a:t>
                      </a:r>
                      <a:endParaRPr sz="18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9"/>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10"/>
          <p:cNvSpPr txBox="1">
            <a:spLocks noGrp="1"/>
          </p:cNvSpPr>
          <p:nvPr>
            <p:ph type="title"/>
          </p:nvPr>
        </p:nvSpPr>
        <p:spPr>
          <a:xfrm>
            <a:off x="292962" y="183728"/>
            <a:ext cx="10460115" cy="507831"/>
          </a:xfrm>
          <a:prstGeom prst="rect">
            <a:avLst/>
          </a:prstGeom>
          <a:noFill/>
          <a:ln>
            <a:noFill/>
          </a:ln>
        </p:spPr>
        <p:txBody>
          <a:bodyPr spcFirstLastPara="1" wrap="square" lIns="91425" tIns="45700" rIns="91425" bIns="45700" anchor="ctr" anchorCtr="0">
            <a:spAutoFit/>
          </a:bodyPr>
          <a:lstStyle/>
          <a:p>
            <a:pPr marL="0" lvl="0" indent="0" algn="l" rtl="0">
              <a:lnSpc>
                <a:spcPct val="90000"/>
              </a:lnSpc>
              <a:spcBef>
                <a:spcPts val="0"/>
              </a:spcBef>
              <a:spcAft>
                <a:spcPts val="0"/>
              </a:spcAft>
              <a:buClr>
                <a:schemeClr val="dk1"/>
              </a:buClr>
              <a:buSzPts val="1200"/>
              <a:buFont typeface="Georgia"/>
              <a:buNone/>
            </a:pPr>
            <a:r>
              <a:rPr lang="en-US" sz="1200">
                <a:latin typeface="Georgia"/>
                <a:ea typeface="Georgia"/>
                <a:cs typeface="Georgia"/>
                <a:sym typeface="Georgia"/>
              </a:rPr>
              <a:t>  </a:t>
            </a:r>
            <a:r>
              <a:rPr lang="en-US">
                <a:latin typeface="Times New Roman"/>
                <a:ea typeface="Times New Roman"/>
                <a:cs typeface="Times New Roman"/>
                <a:sym typeface="Times New Roman"/>
              </a:rPr>
              <a:t>3. CRISP-DM Methodology – Data Preparation</a:t>
            </a:r>
            <a:endParaRPr/>
          </a:p>
        </p:txBody>
      </p:sp>
      <p:sp>
        <p:nvSpPr>
          <p:cNvPr id="163" name="Google Shape;163;p10"/>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64" name="Google Shape;164;p10"/>
          <p:cNvSpPr txBox="1"/>
          <p:nvPr/>
        </p:nvSpPr>
        <p:spPr>
          <a:xfrm>
            <a:off x="161926" y="1409993"/>
            <a:ext cx="7970020" cy="4693593"/>
          </a:xfrm>
          <a:prstGeom prst="rect">
            <a:avLst/>
          </a:prstGeom>
          <a:noFill/>
          <a:ln>
            <a:noFill/>
          </a:ln>
        </p:spPr>
        <p:txBody>
          <a:bodyPr spcFirstLastPara="1" wrap="square" lIns="0" tIns="0" rIns="0" bIns="0" anchor="ctr" anchorCtr="0">
            <a:spAutoFit/>
          </a:bodyPr>
          <a:lstStyle/>
          <a:p>
            <a:pPr marL="285750" marR="0" lvl="0" indent="-228600" algn="l" rtl="0">
              <a:lnSpc>
                <a:spcPct val="90000"/>
              </a:lnSpc>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Number of observation and 11 features</a:t>
            </a:r>
            <a:endParaRPr sz="2400">
              <a:solidFill>
                <a:schemeClr val="dk1"/>
              </a:solidFill>
              <a:latin typeface="Times New Roman"/>
              <a:ea typeface="Times New Roman"/>
              <a:cs typeface="Times New Roman"/>
              <a:sym typeface="Times New Roman"/>
            </a:endParaRPr>
          </a:p>
          <a:p>
            <a:pPr marL="57150" marR="0" lvl="0" indent="0" algn="l" rtl="0">
              <a:lnSpc>
                <a:spcPct val="90000"/>
              </a:lnSpc>
              <a:spcBef>
                <a:spcPts val="1200"/>
              </a:spcBef>
              <a:spcAft>
                <a:spcPts val="0"/>
              </a:spcAft>
              <a:buNone/>
            </a:pPr>
            <a:endParaRPr sz="2400">
              <a:solidFill>
                <a:schemeClr val="dk1"/>
              </a:solidFill>
              <a:latin typeface="Times New Roman"/>
              <a:ea typeface="Times New Roman"/>
              <a:cs typeface="Times New Roman"/>
              <a:sym typeface="Times New Roman"/>
            </a:endParaRPr>
          </a:p>
          <a:p>
            <a:pPr marL="285750" marR="0" lvl="0" indent="-228600" algn="l" rtl="0">
              <a:lnSpc>
                <a:spcPct val="90000"/>
              </a:lnSpc>
              <a:spcBef>
                <a:spcPts val="120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Data cleansing </a:t>
            </a:r>
            <a:endParaRPr/>
          </a:p>
          <a:p>
            <a:pPr marL="57150" marR="0" lvl="0" indent="0" algn="l" rtl="0">
              <a:lnSpc>
                <a:spcPct val="90000"/>
              </a:lnSpc>
              <a:spcBef>
                <a:spcPts val="1200"/>
              </a:spcBef>
              <a:spcAft>
                <a:spcPts val="0"/>
              </a:spcAft>
              <a:buNone/>
            </a:pPr>
            <a:endParaRPr sz="2400">
              <a:solidFill>
                <a:schemeClr val="dk1"/>
              </a:solidFill>
              <a:latin typeface="Times New Roman"/>
              <a:ea typeface="Times New Roman"/>
              <a:cs typeface="Times New Roman"/>
              <a:sym typeface="Times New Roman"/>
            </a:endParaRPr>
          </a:p>
          <a:p>
            <a:pPr marL="285750" marR="0" lvl="0" indent="-228600" algn="l" rtl="0">
              <a:lnSpc>
                <a:spcPct val="90000"/>
              </a:lnSpc>
              <a:spcBef>
                <a:spcPts val="120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And additional steps for data preparation</a:t>
            </a:r>
            <a:endParaRPr/>
          </a:p>
          <a:p>
            <a:pPr marL="1371600" marR="0" lvl="2" indent="-457200" algn="l" rtl="0">
              <a:spcBef>
                <a:spcPts val="60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Data cleansing –  using inbuilt data Interpreter of Tableau</a:t>
            </a:r>
            <a:endParaRPr/>
          </a:p>
          <a:p>
            <a:pPr marL="1371600" marR="0" lvl="2" indent="-457200" algn="l" rtl="0">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Data Cleansing – Using Excel date and time formatting</a:t>
            </a:r>
            <a:endParaRPr sz="1800" b="0" i="0" u="none" strike="noStrike" cap="none">
              <a:solidFill>
                <a:schemeClr val="dk1"/>
              </a:solidFill>
              <a:latin typeface="Times New Roman"/>
              <a:ea typeface="Times New Roman"/>
              <a:cs typeface="Times New Roman"/>
              <a:sym typeface="Times New Roman"/>
            </a:endParaRPr>
          </a:p>
          <a:p>
            <a:pPr marL="1371600" marR="0" lvl="2" indent="-457200" algn="l" rtl="0">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For Handling missing values–  Filter in Tableau Data Source</a:t>
            </a:r>
            <a:endParaRPr/>
          </a:p>
          <a:p>
            <a:pPr marL="1371600" marR="0" lvl="2" indent="-457200" algn="l" rtl="0">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Outlier Treatment–  Identified and Eliminated</a:t>
            </a:r>
            <a:endParaRPr sz="1800" b="0" i="0" u="none" strike="noStrike" cap="none">
              <a:solidFill>
                <a:schemeClr val="dk1"/>
              </a:solidFill>
              <a:latin typeface="Times New Roman"/>
              <a:ea typeface="Times New Roman"/>
              <a:cs typeface="Times New Roman"/>
              <a:sym typeface="Times New Roman"/>
            </a:endParaRPr>
          </a:p>
          <a:p>
            <a:pPr marL="914400" marR="0" lvl="2" indent="0" algn="l" rtl="0">
              <a:spcBef>
                <a:spcPts val="0"/>
              </a:spcBef>
              <a:spcAft>
                <a:spcPts val="0"/>
              </a:spcAft>
              <a:buNone/>
            </a:pPr>
            <a:r>
              <a:rPr lang="en-US" sz="2400" b="0" i="0" u="none" strike="noStrike" cap="none">
                <a:solidFill>
                  <a:schemeClr val="dk1"/>
                </a:solidFill>
                <a:latin typeface="Calibri"/>
                <a:ea typeface="Calibri"/>
                <a:cs typeface="Calibri"/>
                <a:sym typeface="Calibri"/>
              </a:rPr>
              <a:t/>
            </a:r>
            <a:br>
              <a:rPr lang="en-US" sz="2400" b="0" i="0" u="none" strike="noStrike" cap="none">
                <a:solidFill>
                  <a:schemeClr val="dk1"/>
                </a:solidFill>
                <a:latin typeface="Calibri"/>
                <a:ea typeface="Calibri"/>
                <a:cs typeface="Calibri"/>
                <a:sym typeface="Calibri"/>
              </a:rPr>
            </a:br>
            <a:endParaRPr sz="2400" b="0" i="0" u="none" strike="noStrike" cap="none">
              <a:solidFill>
                <a:schemeClr val="dk1"/>
              </a:solidFill>
              <a:latin typeface="Calibri"/>
              <a:ea typeface="Calibri"/>
              <a:cs typeface="Calibri"/>
              <a:sym typeface="Calibri"/>
            </a:endParaRPr>
          </a:p>
          <a:p>
            <a:pPr marL="57150" marR="0" lvl="0" indent="0" algn="l" rtl="0">
              <a:lnSpc>
                <a:spcPct val="90000"/>
              </a:lnSpc>
              <a:spcBef>
                <a:spcPts val="600"/>
              </a:spcBef>
              <a:spcAft>
                <a:spcPts val="0"/>
              </a:spcAft>
              <a:buNone/>
            </a:pPr>
            <a:endParaRPr sz="3000">
              <a:solidFill>
                <a:srgbClr val="FF0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Google Shape;169;p11"/>
          <p:cNvSpPr txBox="1">
            <a:spLocks noGrp="1"/>
          </p:cNvSpPr>
          <p:nvPr>
            <p:ph type="title"/>
          </p:nvPr>
        </p:nvSpPr>
        <p:spPr>
          <a:xfrm>
            <a:off x="189931" y="14616"/>
            <a:ext cx="11761663" cy="923330"/>
          </a:xfrm>
          <a:prstGeom prst="rect">
            <a:avLst/>
          </a:prstGeom>
          <a:noFill/>
          <a:ln>
            <a:noFill/>
          </a:ln>
        </p:spPr>
        <p:txBody>
          <a:bodyPr spcFirstLastPara="1" wrap="square" lIns="91425" tIns="45700" rIns="91425" bIns="45700" anchor="ctr" anchorCtr="0">
            <a:spAutoFit/>
          </a:bodyPr>
          <a:lstStyle/>
          <a:p>
            <a:pPr marL="0" lvl="2" indent="0" algn="l" rtl="0">
              <a:lnSpc>
                <a:spcPct val="90000"/>
              </a:lnSpc>
              <a:spcBef>
                <a:spcPts val="0"/>
              </a:spcBef>
              <a:spcAft>
                <a:spcPts val="0"/>
              </a:spcAft>
              <a:buNone/>
            </a:pPr>
            <a:r>
              <a:rPr lang="en-US" sz="1200"/>
              <a:t>  </a:t>
            </a:r>
            <a:r>
              <a:rPr lang="en-US"/>
              <a:t/>
            </a:r>
            <a:br>
              <a:rPr lang="en-US"/>
            </a:br>
            <a:r>
              <a:rPr lang="en-US" sz="3000">
                <a:latin typeface="Times New Roman"/>
                <a:ea typeface="Times New Roman"/>
                <a:cs typeface="Times New Roman"/>
                <a:sym typeface="Times New Roman"/>
              </a:rPr>
              <a:t>3.1 </a:t>
            </a:r>
            <a:r>
              <a:rPr lang="en-US" sz="3000">
                <a:solidFill>
                  <a:schemeClr val="dk1"/>
                </a:solidFill>
                <a:latin typeface="Times New Roman"/>
                <a:ea typeface="Times New Roman"/>
                <a:cs typeface="Times New Roman"/>
                <a:sym typeface="Times New Roman"/>
              </a:rPr>
              <a:t>Data cleansing –  By inbuilt data Interpreter of Tableau</a:t>
            </a:r>
            <a:r>
              <a:rPr lang="en-US" sz="2400"/>
              <a:t/>
            </a:r>
            <a:br>
              <a:rPr lang="en-US" sz="2400"/>
            </a:br>
            <a:endParaRPr/>
          </a:p>
        </p:txBody>
      </p:sp>
      <p:sp>
        <p:nvSpPr>
          <p:cNvPr id="170" name="Google Shape;170;p11"/>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71" name="Google Shape;171;p11" descr="blob:https://web.whatsapp.com/1bb59e82-0381-4626-82d2-1bda896305cd"/>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72" name="Google Shape;172;p11"/>
          <p:cNvPicPr preferRelativeResize="0"/>
          <p:nvPr/>
        </p:nvPicPr>
        <p:blipFill rotWithShape="1">
          <a:blip r:embed="rId3">
            <a:alphaModFix/>
          </a:blip>
          <a:srcRect b="11994"/>
          <a:stretch/>
        </p:blipFill>
        <p:spPr>
          <a:xfrm>
            <a:off x="4065727" y="1347004"/>
            <a:ext cx="5686425" cy="2967418"/>
          </a:xfrm>
          <a:prstGeom prst="rect">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745"/>
              </a:srgbClr>
            </a:outerShdw>
          </a:effectLst>
        </p:spPr>
      </p:pic>
      <p:grpSp>
        <p:nvGrpSpPr>
          <p:cNvPr id="173" name="Google Shape;173;p11"/>
          <p:cNvGrpSpPr/>
          <p:nvPr/>
        </p:nvGrpSpPr>
        <p:grpSpPr>
          <a:xfrm>
            <a:off x="680160" y="973517"/>
            <a:ext cx="3235000" cy="4100757"/>
            <a:chOff x="680160" y="973517"/>
            <a:chExt cx="3235000" cy="4100757"/>
          </a:xfrm>
        </p:grpSpPr>
        <p:pic>
          <p:nvPicPr>
            <p:cNvPr id="174" name="Google Shape;174;p11" descr="C:\Users\sandeep\Desktop\data interpter.png"/>
            <p:cNvPicPr preferRelativeResize="0"/>
            <p:nvPr/>
          </p:nvPicPr>
          <p:blipFill rotWithShape="1">
            <a:blip r:embed="rId4">
              <a:alphaModFix/>
            </a:blip>
            <a:srcRect r="80432" b="28819"/>
            <a:stretch/>
          </p:blipFill>
          <p:spPr>
            <a:xfrm>
              <a:off x="680161" y="973517"/>
              <a:ext cx="2005083" cy="4100757"/>
            </a:xfrm>
            <a:prstGeom prst="rect">
              <a:avLst/>
            </a:prstGeom>
            <a:gradFill>
              <a:gsLst>
                <a:gs pos="0">
                  <a:srgbClr val="F08B54"/>
                </a:gs>
                <a:gs pos="50000">
                  <a:srgbClr val="F67A26"/>
                </a:gs>
                <a:gs pos="100000">
                  <a:srgbClr val="E36A18"/>
                </a:gs>
              </a:gsLst>
              <a:lin ang="5400000" scaled="0"/>
            </a:gradFill>
            <a:ln>
              <a:noFill/>
            </a:ln>
            <a:effectLst>
              <a:outerShdw blurRad="57150" dist="19050" dir="5400000" algn="ctr" rotWithShape="0">
                <a:srgbClr val="000000">
                  <a:alpha val="62745"/>
                </a:srgbClr>
              </a:outerShdw>
            </a:effectLst>
          </p:spPr>
        </p:pic>
        <p:sp>
          <p:nvSpPr>
            <p:cNvPr id="175" name="Google Shape;175;p11"/>
            <p:cNvSpPr/>
            <p:nvPr/>
          </p:nvSpPr>
          <p:spPr>
            <a:xfrm>
              <a:off x="2756062" y="2637530"/>
              <a:ext cx="1159098" cy="386366"/>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11"/>
            <p:cNvSpPr/>
            <p:nvPr/>
          </p:nvSpPr>
          <p:spPr>
            <a:xfrm>
              <a:off x="680160" y="2293835"/>
              <a:ext cx="2005083" cy="1460121"/>
            </a:xfrm>
            <a:prstGeom prst="rect">
              <a:avLst/>
            </a:prstGeom>
            <a:noFill/>
            <a:ln w="381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77" name="Google Shape;177;p11"/>
          <p:cNvSpPr txBox="1"/>
          <p:nvPr/>
        </p:nvSpPr>
        <p:spPr>
          <a:xfrm>
            <a:off x="4065727" y="4675031"/>
            <a:ext cx="76282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57070"/>
                </a:solidFill>
                <a:latin typeface="Times New Roman"/>
                <a:ea typeface="Times New Roman"/>
                <a:cs typeface="Times New Roman"/>
                <a:sym typeface="Times New Roman"/>
              </a:rPr>
              <a:t>By using data interpreter we perform the cleaning on the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12"/>
          <p:cNvSpPr txBox="1">
            <a:spLocks noGrp="1"/>
          </p:cNvSpPr>
          <p:nvPr>
            <p:ph type="sldNum" idx="12"/>
          </p:nvPr>
        </p:nvSpPr>
        <p:spPr>
          <a:xfrm>
            <a:off x="11639549" y="6350000"/>
            <a:ext cx="390525" cy="2889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183" name="Google Shape;183;p12"/>
          <p:cNvGrpSpPr/>
          <p:nvPr/>
        </p:nvGrpSpPr>
        <p:grpSpPr>
          <a:xfrm>
            <a:off x="159315" y="1210233"/>
            <a:ext cx="7749902" cy="4958745"/>
            <a:chOff x="4124419" y="1210234"/>
            <a:chExt cx="7749902" cy="4958745"/>
          </a:xfrm>
        </p:grpSpPr>
        <p:pic>
          <p:nvPicPr>
            <p:cNvPr id="184" name="Google Shape;184;p12" descr="C:\Users\sandeep\Desktop\data interpter.png"/>
            <p:cNvPicPr preferRelativeResize="0"/>
            <p:nvPr/>
          </p:nvPicPr>
          <p:blipFill rotWithShape="1">
            <a:blip r:embed="rId3">
              <a:alphaModFix/>
            </a:blip>
            <a:srcRect/>
            <a:stretch/>
          </p:blipFill>
          <p:spPr>
            <a:xfrm>
              <a:off x="4124419" y="1210234"/>
              <a:ext cx="7749902" cy="4958745"/>
            </a:xfrm>
            <a:prstGeom prst="rect">
              <a:avLst/>
            </a:prstGeom>
            <a:gradFill>
              <a:gsLst>
                <a:gs pos="0">
                  <a:srgbClr val="F08B54"/>
                </a:gs>
                <a:gs pos="50000">
                  <a:srgbClr val="F67A26"/>
                </a:gs>
                <a:gs pos="100000">
                  <a:srgbClr val="E36A18"/>
                </a:gs>
              </a:gsLst>
              <a:lin ang="5400000" scaled="0"/>
            </a:gradFill>
            <a:ln>
              <a:noFill/>
            </a:ln>
            <a:effectLst>
              <a:outerShdw blurRad="57150" dist="19050" dir="5400000" algn="ctr" rotWithShape="0">
                <a:srgbClr val="000000">
                  <a:alpha val="62745"/>
                </a:srgbClr>
              </a:outerShdw>
            </a:effectLst>
          </p:spPr>
        </p:pic>
        <p:sp>
          <p:nvSpPr>
            <p:cNvPr id="185" name="Google Shape;185;p12"/>
            <p:cNvSpPr/>
            <p:nvPr/>
          </p:nvSpPr>
          <p:spPr>
            <a:xfrm>
              <a:off x="10831132" y="1468192"/>
              <a:ext cx="1043189" cy="721216"/>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86" name="Google Shape;186;p12"/>
          <p:cNvSpPr txBox="1"/>
          <p:nvPr/>
        </p:nvSpPr>
        <p:spPr>
          <a:xfrm>
            <a:off x="8247927" y="3855348"/>
            <a:ext cx="371311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757070"/>
                </a:solidFill>
                <a:latin typeface="Times New Roman"/>
                <a:ea typeface="Times New Roman"/>
                <a:cs typeface="Times New Roman"/>
                <a:sym typeface="Times New Roman"/>
              </a:rPr>
              <a:t>By using filter we cleared the null value from the data</a:t>
            </a:r>
            <a:endParaRPr/>
          </a:p>
        </p:txBody>
      </p:sp>
      <p:sp>
        <p:nvSpPr>
          <p:cNvPr id="187" name="Google Shape;187;p12"/>
          <p:cNvSpPr txBox="1">
            <a:spLocks noGrp="1"/>
          </p:cNvSpPr>
          <p:nvPr>
            <p:ph type="title"/>
          </p:nvPr>
        </p:nvSpPr>
        <p:spPr>
          <a:xfrm>
            <a:off x="228600" y="-16144"/>
            <a:ext cx="10515600" cy="923330"/>
          </a:xfrm>
          <a:prstGeom prst="rect">
            <a:avLst/>
          </a:prstGeom>
          <a:noFill/>
          <a:ln>
            <a:noFill/>
          </a:ln>
        </p:spPr>
        <p:txBody>
          <a:bodyPr spcFirstLastPara="1" wrap="square" lIns="91425" tIns="45700" rIns="91425" bIns="45700" anchor="ctr" anchorCtr="0">
            <a:spAutoFit/>
          </a:bodyPr>
          <a:lstStyle/>
          <a:p>
            <a:pPr marL="0" lvl="2" indent="0" algn="l" rtl="0">
              <a:lnSpc>
                <a:spcPct val="90000"/>
              </a:lnSpc>
              <a:spcBef>
                <a:spcPts val="0"/>
              </a:spcBef>
              <a:spcAft>
                <a:spcPts val="0"/>
              </a:spcAft>
              <a:buNone/>
            </a:pPr>
            <a:r>
              <a:rPr lang="en-US" sz="1200">
                <a:latin typeface="Times New Roman"/>
                <a:ea typeface="Times New Roman"/>
                <a:cs typeface="Times New Roman"/>
                <a:sym typeface="Times New Roman"/>
              </a:rPr>
              <a:t>Business pipeline:  </a:t>
            </a:r>
            <a:r>
              <a:rPr lang="en-US">
                <a:latin typeface="Times New Roman"/>
                <a:ea typeface="Times New Roman"/>
                <a:cs typeface="Times New Roman"/>
                <a:sym typeface="Times New Roman"/>
              </a:rPr>
              <a:t/>
            </a:r>
            <a:br>
              <a:rPr lang="en-US">
                <a:latin typeface="Times New Roman"/>
                <a:ea typeface="Times New Roman"/>
                <a:cs typeface="Times New Roman"/>
                <a:sym typeface="Times New Roman"/>
              </a:rPr>
            </a:br>
            <a:r>
              <a:rPr lang="en-US" sz="3000">
                <a:latin typeface="Times New Roman"/>
                <a:ea typeface="Times New Roman"/>
                <a:cs typeface="Times New Roman"/>
                <a:sym typeface="Times New Roman"/>
              </a:rPr>
              <a:t>3.2 </a:t>
            </a:r>
            <a:r>
              <a:rPr lang="en-US" sz="3000">
                <a:solidFill>
                  <a:schemeClr val="dk1"/>
                </a:solidFill>
                <a:latin typeface="Times New Roman"/>
                <a:ea typeface="Times New Roman"/>
                <a:cs typeface="Times New Roman"/>
                <a:sym typeface="Times New Roman"/>
              </a:rPr>
              <a:t>For Handling missing values–  Filter in Tableau Data Source</a:t>
            </a:r>
            <a:r>
              <a:rPr lang="en-US" sz="2400">
                <a:latin typeface="Times New Roman"/>
                <a:ea typeface="Times New Roman"/>
                <a:cs typeface="Times New Roman"/>
                <a:sym typeface="Times New Roman"/>
              </a:rPr>
              <a:t/>
            </a:r>
            <a:br>
              <a:rPr lang="en-US" sz="2400">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pic>
        <p:nvPicPr>
          <p:cNvPr id="188" name="Google Shape;188;p12" descr="G:\Tableau Project\data interpter new.png"/>
          <p:cNvPicPr preferRelativeResize="0"/>
          <p:nvPr/>
        </p:nvPicPr>
        <p:blipFill rotWithShape="1">
          <a:blip r:embed="rId4">
            <a:alphaModFix/>
          </a:blip>
          <a:srcRect l="44838" t="15740" r="17438" b="51722"/>
          <a:stretch/>
        </p:blipFill>
        <p:spPr>
          <a:xfrm>
            <a:off x="8107251" y="1752563"/>
            <a:ext cx="3994464" cy="1937042"/>
          </a:xfrm>
          <a:prstGeom prst="rect">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745"/>
              </a:srgbClr>
            </a:outerShdw>
          </a:effectLst>
        </p:spPr>
      </p:pic>
      <p:cxnSp>
        <p:nvCxnSpPr>
          <p:cNvPr id="189" name="Google Shape;189;p12"/>
          <p:cNvCxnSpPr/>
          <p:nvPr/>
        </p:nvCxnSpPr>
        <p:spPr>
          <a:xfrm>
            <a:off x="7662930" y="1906071"/>
            <a:ext cx="888642" cy="154545"/>
          </a:xfrm>
          <a:prstGeom prst="straightConnector1">
            <a:avLst/>
          </a:prstGeom>
          <a:noFill/>
          <a:ln w="38100" cap="flat" cmpd="sng">
            <a:solidFill>
              <a:srgbClr val="2F5496"/>
            </a:solidFill>
            <a:prstDash val="solid"/>
            <a:miter lim="800000"/>
            <a:headEnd type="none" w="sm" len="sm"/>
            <a:tailEnd type="stealth" w="med" len="med"/>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897</Words>
  <Application>Microsoft Office PowerPoint</Application>
  <PresentationFormat>Widescreen</PresentationFormat>
  <Paragraphs>222</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Georgia</vt:lpstr>
      <vt:lpstr>Noto Sans Symbols</vt:lpstr>
      <vt:lpstr>Times New Roman</vt:lpstr>
      <vt:lpstr>Office Theme</vt:lpstr>
      <vt:lpstr>PowerPoint Presentation</vt:lpstr>
      <vt:lpstr>PowerPoint Presentation</vt:lpstr>
      <vt:lpstr>Project Goals</vt:lpstr>
      <vt:lpstr>Business pipeline:   CRISP-DM Methodology</vt:lpstr>
      <vt:lpstr>1. CRISP-DM Methodology – Business Understanding</vt:lpstr>
      <vt:lpstr> 2. CRISP-DM Methodology – Data Understanding</vt:lpstr>
      <vt:lpstr>  3. CRISP-DM Methodology – Data Preparation</vt:lpstr>
      <vt:lpstr>   3.1 Data cleansing –  By inbuilt data Interpreter of Tableau </vt:lpstr>
      <vt:lpstr>Business pipeline:   3.2 For Handling missing values–  Filter in Tableau Data Source </vt:lpstr>
      <vt:lpstr>Technical Stacks</vt:lpstr>
      <vt:lpstr>   3.1 Outlier Detected–  BHISD time taken at L2 and L3 Decision </vt:lpstr>
      <vt:lpstr>3.3 Outlier Treatment–  Identified and eliminated</vt:lpstr>
      <vt:lpstr>Calculated Fields and Parameters</vt:lpstr>
      <vt:lpstr>Data Visualization – Using Tableau Dashboards</vt:lpstr>
      <vt:lpstr>PowerPoint Presentation</vt:lpstr>
      <vt:lpstr> Final bag Screening </vt:lpstr>
      <vt:lpstr>PowerPoint Presentation</vt:lpstr>
      <vt:lpstr>PowerPoint Presentation</vt:lpstr>
      <vt:lpstr>PowerPoint Presentation</vt:lpstr>
      <vt:lpstr>Operations based on Login ids/, time taken. To find out total operation performed on the baggage </vt:lpstr>
      <vt:lpstr>PowerPoint Presentation</vt:lpstr>
      <vt:lpstr>Data Understanding: L2Login ID</vt:lpstr>
      <vt:lpstr>PowerPoint Presentation</vt:lpstr>
      <vt:lpstr>PowerPoint Presentation</vt:lpstr>
      <vt:lpstr>Avg. Time taken for L2Decision by L2Login ID</vt:lpstr>
      <vt:lpstr>Avg. Time taken for L3Decision by L3Login ID</vt:lpstr>
      <vt:lpstr>PowerPoint Presentation</vt:lpstr>
      <vt:lpstr>Final Inferences </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Tableau Project 10</dc:creator>
  <cp:lastModifiedBy>piku</cp:lastModifiedBy>
  <cp:revision>1</cp:revision>
  <dcterms:created xsi:type="dcterms:W3CDTF">2021-03-18T06:35:56Z</dcterms:created>
  <dcterms:modified xsi:type="dcterms:W3CDTF">2022-11-06T06:32:47Z</dcterms:modified>
</cp:coreProperties>
</file>